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1"/>
  </p:notesMasterIdLst>
  <p:sldIdLst>
    <p:sldId id="256" r:id="rId2"/>
    <p:sldId id="264" r:id="rId3"/>
    <p:sldId id="315" r:id="rId4"/>
    <p:sldId id="312" r:id="rId5"/>
    <p:sldId id="339" r:id="rId6"/>
    <p:sldId id="338" r:id="rId7"/>
    <p:sldId id="269" r:id="rId8"/>
    <p:sldId id="345" r:id="rId9"/>
    <p:sldId id="351" r:id="rId10"/>
    <p:sldId id="316" r:id="rId11"/>
    <p:sldId id="340" r:id="rId12"/>
    <p:sldId id="341" r:id="rId13"/>
    <p:sldId id="317" r:id="rId14"/>
    <p:sldId id="342" r:id="rId15"/>
    <p:sldId id="343" r:id="rId16"/>
    <p:sldId id="352" r:id="rId17"/>
    <p:sldId id="353" r:id="rId18"/>
    <p:sldId id="344" r:id="rId19"/>
    <p:sldId id="354" r:id="rId20"/>
    <p:sldId id="318" r:id="rId21"/>
    <p:sldId id="364" r:id="rId22"/>
    <p:sldId id="365" r:id="rId23"/>
    <p:sldId id="368" r:id="rId24"/>
    <p:sldId id="369" r:id="rId25"/>
    <p:sldId id="370" r:id="rId26"/>
    <p:sldId id="319" r:id="rId27"/>
    <p:sldId id="347" r:id="rId28"/>
    <p:sldId id="373" r:id="rId29"/>
    <p:sldId id="371" r:id="rId30"/>
    <p:sldId id="372" r:id="rId31"/>
    <p:sldId id="320" r:id="rId32"/>
    <p:sldId id="348" r:id="rId33"/>
    <p:sldId id="321" r:id="rId34"/>
    <p:sldId id="349" r:id="rId35"/>
    <p:sldId id="356" r:id="rId36"/>
    <p:sldId id="374" r:id="rId37"/>
    <p:sldId id="346" r:id="rId38"/>
    <p:sldId id="355" r:id="rId39"/>
    <p:sldId id="357" r:id="rId40"/>
    <p:sldId id="350" r:id="rId41"/>
    <p:sldId id="358" r:id="rId42"/>
    <p:sldId id="359" r:id="rId43"/>
    <p:sldId id="360" r:id="rId44"/>
    <p:sldId id="361" r:id="rId45"/>
    <p:sldId id="283" r:id="rId46"/>
    <p:sldId id="362" r:id="rId47"/>
    <p:sldId id="333" r:id="rId48"/>
    <p:sldId id="363" r:id="rId49"/>
    <p:sldId id="303" r:id="rId50"/>
  </p:sldIdLst>
  <p:sldSz cx="9144000" cy="5143500" type="screen16x9"/>
  <p:notesSz cx="6858000" cy="9144000"/>
  <p:embeddedFontLst>
    <p:embeddedFont>
      <p:font typeface="Montserrat"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4CB6B77-559B-49F7-B77E-450CEDC6967C}">
  <a:tblStyle styleId="{44CB6B77-559B-49F7-B77E-450CEDC696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1" d="100"/>
          <a:sy n="91" d="100"/>
        </p:scale>
        <p:origin x="-162"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87664a208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87664a208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090ae5fd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090ae5fd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090ae5fda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090ae5fda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090ae5fd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090ae5fd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515884" y="-17193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Google Shape;11;p2"/>
          <p:cNvSpPr/>
          <p:nvPr/>
        </p:nvSpPr>
        <p:spPr>
          <a:xfrm rot="-2175913">
            <a:off x="6501213" y="3908853"/>
            <a:ext cx="1705595" cy="1705595"/>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 name="Google Shape;12;p2"/>
          <p:cNvSpPr txBox="1"/>
          <p:nvPr/>
        </p:nvSpPr>
        <p:spPr>
          <a:xfrm>
            <a:off x="1355650" y="744575"/>
            <a:ext cx="6261600" cy="239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4800" b="1">
              <a:solidFill>
                <a:srgbClr val="27316F"/>
              </a:solidFill>
              <a:latin typeface="Montserrat"/>
              <a:ea typeface="Montserrat"/>
              <a:cs typeface="Montserrat"/>
              <a:sym typeface="Montserrat"/>
            </a:endParaRPr>
          </a:p>
        </p:txBody>
      </p:sp>
      <p:sp>
        <p:nvSpPr>
          <p:cNvPr id="13" name="Google Shape;13;p2"/>
          <p:cNvSpPr txBox="1"/>
          <p:nvPr/>
        </p:nvSpPr>
        <p:spPr>
          <a:xfrm>
            <a:off x="1355650" y="3396875"/>
            <a:ext cx="4048500" cy="53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4" name="Google Shape;14;p2"/>
          <p:cNvSpPr txBox="1"/>
          <p:nvPr/>
        </p:nvSpPr>
        <p:spPr>
          <a:xfrm>
            <a:off x="1080000" y="2834125"/>
            <a:ext cx="6840000" cy="148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5" name="Google Shape;15;p2"/>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6000">
                <a:solidFill>
                  <a:schemeClr val="accent1"/>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16" name="Google Shape;16;p2"/>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a:lvl1pPr>
            <a:lvl2pPr lvl="1">
              <a:lnSpc>
                <a:spcPct val="100000"/>
              </a:lnSpc>
              <a:spcBef>
                <a:spcPts val="0"/>
              </a:spcBef>
              <a:spcAft>
                <a:spcPts val="0"/>
              </a:spcAft>
              <a:buNone/>
              <a:defRPr sz="2000"/>
            </a:lvl2pPr>
            <a:lvl3pPr lvl="2">
              <a:lnSpc>
                <a:spcPct val="100000"/>
              </a:lnSpc>
              <a:spcBef>
                <a:spcPts val="0"/>
              </a:spcBef>
              <a:spcAft>
                <a:spcPts val="0"/>
              </a:spcAft>
              <a:buNone/>
              <a:defRPr sz="2000"/>
            </a:lvl3pPr>
            <a:lvl4pPr lvl="3">
              <a:lnSpc>
                <a:spcPct val="100000"/>
              </a:lnSpc>
              <a:spcBef>
                <a:spcPts val="0"/>
              </a:spcBef>
              <a:spcAft>
                <a:spcPts val="0"/>
              </a:spcAft>
              <a:buNone/>
              <a:defRPr sz="2000"/>
            </a:lvl4pPr>
            <a:lvl5pPr lvl="4">
              <a:lnSpc>
                <a:spcPct val="100000"/>
              </a:lnSpc>
              <a:spcBef>
                <a:spcPts val="0"/>
              </a:spcBef>
              <a:spcAft>
                <a:spcPts val="0"/>
              </a:spcAft>
              <a:buNone/>
              <a:defRPr sz="2000"/>
            </a:lvl5pPr>
            <a:lvl6pPr lvl="5">
              <a:lnSpc>
                <a:spcPct val="100000"/>
              </a:lnSpc>
              <a:spcBef>
                <a:spcPts val="0"/>
              </a:spcBef>
              <a:spcAft>
                <a:spcPts val="0"/>
              </a:spcAft>
              <a:buNone/>
              <a:defRPr sz="2000"/>
            </a:lvl6pPr>
            <a:lvl7pPr lvl="6">
              <a:lnSpc>
                <a:spcPct val="100000"/>
              </a:lnSpc>
              <a:spcBef>
                <a:spcPts val="0"/>
              </a:spcBef>
              <a:spcAft>
                <a:spcPts val="0"/>
              </a:spcAft>
              <a:buNone/>
              <a:defRPr sz="2000"/>
            </a:lvl7pPr>
            <a:lvl8pPr lvl="7">
              <a:lnSpc>
                <a:spcPct val="100000"/>
              </a:lnSpc>
              <a:spcBef>
                <a:spcPts val="0"/>
              </a:spcBef>
              <a:spcAft>
                <a:spcPts val="0"/>
              </a:spcAft>
              <a:buNone/>
              <a:defRPr sz="2000"/>
            </a:lvl8pPr>
            <a:lvl9pPr lvl="8">
              <a:lnSpc>
                <a:spcPct val="100000"/>
              </a:lnSpc>
              <a:spcBef>
                <a:spcPts val="0"/>
              </a:spcBef>
              <a:spcAft>
                <a:spcPts val="0"/>
              </a:spcAft>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ist">
  <p:cSld name="CUSTOM_4_1_1_3">
    <p:bg>
      <p:bgPr>
        <a:noFill/>
        <a:effectLst/>
      </p:bgPr>
    </p:bg>
    <p:spTree>
      <p:nvGrpSpPr>
        <p:cNvPr id="1" name="Shape 183"/>
        <p:cNvGrpSpPr/>
        <p:nvPr/>
      </p:nvGrpSpPr>
      <p:grpSpPr>
        <a:xfrm>
          <a:off x="0" y="0"/>
          <a:ext cx="0" cy="0"/>
          <a:chOff x="0" y="0"/>
          <a:chExt cx="0" cy="0"/>
        </a:xfrm>
      </p:grpSpPr>
      <p:sp>
        <p:nvSpPr>
          <p:cNvPr id="184" name="Google Shape;184;p22"/>
          <p:cNvSpPr/>
          <p:nvPr/>
        </p:nvSpPr>
        <p:spPr>
          <a:xfrm rot="-5400000">
            <a:off x="7965010" y="-1097203"/>
            <a:ext cx="2387700" cy="2387700"/>
          </a:xfrm>
          <a:prstGeom prst="blockArc">
            <a:avLst>
              <a:gd name="adj1" fmla="val 10820796"/>
              <a:gd name="adj2" fmla="val 16556050"/>
              <a:gd name="adj3" fmla="val 1084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187" name="Google Shape;187;p22"/>
          <p:cNvSpPr/>
          <p:nvPr/>
        </p:nvSpPr>
        <p:spPr>
          <a:xfrm rot="-900003">
            <a:off x="-1468002" y="4320800"/>
            <a:ext cx="2387761" cy="2387761"/>
          </a:xfrm>
          <a:prstGeom prst="blockArc">
            <a:avLst>
              <a:gd name="adj1" fmla="val 17506725"/>
              <a:gd name="adj2" fmla="val 21555750"/>
              <a:gd name="adj3" fmla="val 952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2"/>
          <p:cNvSpPr txBox="1">
            <a:spLocks noGrp="1"/>
          </p:cNvSpPr>
          <p:nvPr>
            <p:ph type="body" idx="1"/>
          </p:nvPr>
        </p:nvSpPr>
        <p:spPr>
          <a:xfrm>
            <a:off x="702900" y="1152475"/>
            <a:ext cx="53394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4_1_1_1_1">
    <p:bg>
      <p:bgPr>
        <a:solidFill>
          <a:schemeClr val="accent2"/>
        </a:solidFill>
        <a:effectLst/>
      </p:bgPr>
    </p:bg>
    <p:spTree>
      <p:nvGrpSpPr>
        <p:cNvPr id="1" name="Shape 2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p:nvPr/>
        </p:nvSpPr>
        <p:spPr>
          <a:xfrm>
            <a:off x="1094125" y="389075"/>
            <a:ext cx="39903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7" name="Google Shape;37;p5"/>
          <p:cNvSpPr/>
          <p:nvPr/>
        </p:nvSpPr>
        <p:spPr>
          <a:xfrm>
            <a:off x="-848712" y="4342678"/>
            <a:ext cx="1705500" cy="1705500"/>
          </a:xfrm>
          <a:prstGeom prst="blockArc">
            <a:avLst>
              <a:gd name="adj1" fmla="val 16164733"/>
              <a:gd name="adj2" fmla="val 69283"/>
              <a:gd name="adj3" fmla="val 23676"/>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117650" y="3062625"/>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39" name="Google Shape;39;p5"/>
          <p:cNvSpPr txBox="1">
            <a:spLocks noGrp="1"/>
          </p:cNvSpPr>
          <p:nvPr>
            <p:ph type="subTitle" idx="2"/>
          </p:nvPr>
        </p:nvSpPr>
        <p:spPr>
          <a:xfrm>
            <a:off x="1117650" y="3440007"/>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 name="Google Shape;40;p5"/>
          <p:cNvSpPr txBox="1">
            <a:spLocks noGrp="1"/>
          </p:cNvSpPr>
          <p:nvPr>
            <p:ph type="subTitle" idx="3"/>
          </p:nvPr>
        </p:nvSpPr>
        <p:spPr>
          <a:xfrm>
            <a:off x="5107950" y="3062613"/>
            <a:ext cx="2918400" cy="6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1" name="Google Shape;41;p5"/>
          <p:cNvSpPr txBox="1">
            <a:spLocks noGrp="1"/>
          </p:cNvSpPr>
          <p:nvPr>
            <p:ph type="subTitle" idx="4"/>
          </p:nvPr>
        </p:nvSpPr>
        <p:spPr>
          <a:xfrm>
            <a:off x="5107950" y="3439998"/>
            <a:ext cx="29184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42" name="Google Shape;42;p5"/>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p:nvPr/>
        </p:nvSpPr>
        <p:spPr>
          <a:xfrm rot="5400000">
            <a:off x="-1062873" y="-1049951"/>
            <a:ext cx="1957800" cy="1957800"/>
          </a:xfrm>
          <a:prstGeom prst="blockArc">
            <a:avLst>
              <a:gd name="adj1" fmla="val 16339879"/>
              <a:gd name="adj2" fmla="val 21412310"/>
              <a:gd name="adj3" fmla="val 1204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1086359" y="2562701"/>
            <a:ext cx="3552000" cy="15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52" name="Google Shape;52;p7"/>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53" name="Google Shape;53;p7"/>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54"/>
        <p:cNvGrpSpPr/>
        <p:nvPr/>
      </p:nvGrpSpPr>
      <p:grpSpPr>
        <a:xfrm>
          <a:off x="0" y="0"/>
          <a:ext cx="0" cy="0"/>
          <a:chOff x="0" y="0"/>
          <a:chExt cx="0" cy="0"/>
        </a:xfrm>
      </p:grpSpPr>
      <p:sp>
        <p:nvSpPr>
          <p:cNvPr id="55" name="Google Shape;55;p8"/>
          <p:cNvSpPr/>
          <p:nvPr/>
        </p:nvSpPr>
        <p:spPr>
          <a:xfrm rot="10800000">
            <a:off x="708000" y="399750"/>
            <a:ext cx="7728000" cy="4344000"/>
          </a:xfrm>
          <a:prstGeom prst="round1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8605101">
            <a:off x="6426768" y="-465210"/>
            <a:ext cx="1705462" cy="1705462"/>
          </a:xfrm>
          <a:prstGeom prst="blockArc">
            <a:avLst>
              <a:gd name="adj1" fmla="val 13003178"/>
              <a:gd name="adj2" fmla="val 2121832"/>
              <a:gd name="adj3" fmla="val 25028"/>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72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 name="Google Shape;58;p8"/>
          <p:cNvSpPr/>
          <p:nvPr/>
        </p:nvSpPr>
        <p:spPr>
          <a:xfrm rot="-899996">
            <a:off x="-1303250" y="3960928"/>
            <a:ext cx="2504850" cy="2504850"/>
          </a:xfrm>
          <a:prstGeom prst="blockArc">
            <a:avLst>
              <a:gd name="adj1" fmla="val 17160890"/>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61" name="Google Shape;61;p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pPr marL="0" lvl="0" indent="0" algn="r" rtl="0">
                <a:spcBef>
                  <a:spcPts val="0"/>
                </a:spcBef>
                <a:spcAft>
                  <a:spcPts val="0"/>
                </a:spcAft>
                <a:buNone/>
              </a:pPr>
              <a:t>‹#›</a:t>
            </a:fld>
            <a:endParaRPr sz="1000">
              <a:solidFill>
                <a:srgbClr val="595959"/>
              </a:solidFill>
            </a:endParaRPr>
          </a:p>
        </p:txBody>
      </p:sp>
      <p:sp>
        <p:nvSpPr>
          <p:cNvPr id="62" name="Google Shape;62;p9"/>
          <p:cNvSpPr/>
          <p:nvPr/>
        </p:nvSpPr>
        <p:spPr>
          <a:xfrm rot="-900094">
            <a:off x="3798381" y="4368678"/>
            <a:ext cx="1783690" cy="1783980"/>
          </a:xfrm>
          <a:prstGeom prst="blockArc">
            <a:avLst>
              <a:gd name="adj1" fmla="val 12085351"/>
              <a:gd name="adj2" fmla="val 16819483"/>
              <a:gd name="adj3" fmla="val 1755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4572000" y="-73925"/>
            <a:ext cx="4572000" cy="53088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4" name="Google Shape;64;p9"/>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65" name="Google Shape;65;p9"/>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66" name="Google Shape;66;p9"/>
          <p:cNvSpPr txBox="1"/>
          <p:nvPr/>
        </p:nvSpPr>
        <p:spPr>
          <a:xfrm>
            <a:off x="5208725"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FFFFFF"/>
              </a:solidFill>
              <a:latin typeface="Montserrat"/>
              <a:ea typeface="Montserrat"/>
              <a:cs typeface="Montserrat"/>
              <a:sym typeface="Montserrat"/>
            </a:endParaRPr>
          </a:p>
        </p:txBody>
      </p:sp>
      <p:sp>
        <p:nvSpPr>
          <p:cNvPr id="67" name="Google Shape;67;p9"/>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68" name="Google Shape;68;p9"/>
          <p:cNvSpPr txBox="1">
            <a:spLocks noGrp="1"/>
          </p:cNvSpPr>
          <p:nvPr>
            <p:ph type="subTitle" idx="1"/>
          </p:nvPr>
        </p:nvSpPr>
        <p:spPr>
          <a:xfrm>
            <a:off x="5021275" y="810000"/>
            <a:ext cx="3549600" cy="385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69" name="Google Shape;69;p9"/>
          <p:cNvSpPr txBox="1">
            <a:spLocks noGrp="1"/>
          </p:cNvSpPr>
          <p:nvPr>
            <p:ph type="title"/>
          </p:nvPr>
        </p:nvSpPr>
        <p:spPr>
          <a:xfrm>
            <a:off x="602400" y="862850"/>
            <a:ext cx="3549600" cy="31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600">
                <a:solidFill>
                  <a:schemeClr val="accent1"/>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933325" y="4230575"/>
            <a:ext cx="53772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72"/>
        <p:cNvGrpSpPr/>
        <p:nvPr/>
      </p:nvGrpSpPr>
      <p:grpSpPr>
        <a:xfrm>
          <a:off x="0" y="0"/>
          <a:ext cx="0" cy="0"/>
          <a:chOff x="0" y="0"/>
          <a:chExt cx="0" cy="0"/>
        </a:xfrm>
      </p:grpSpPr>
      <p:sp>
        <p:nvSpPr>
          <p:cNvPr id="73" name="Google Shape;73;p11"/>
          <p:cNvSpPr/>
          <p:nvPr/>
        </p:nvSpPr>
        <p:spPr>
          <a:xfrm rot="4458820">
            <a:off x="-1366688" y="4266321"/>
            <a:ext cx="2387832" cy="2387832"/>
          </a:xfrm>
          <a:prstGeom prst="blockArc">
            <a:avLst>
              <a:gd name="adj1" fmla="val 12020406"/>
              <a:gd name="adj2" fmla="val 16274686"/>
              <a:gd name="adj3" fmla="val 10157"/>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2493150" y="1026650"/>
            <a:ext cx="4157700" cy="2669100"/>
          </a:xfrm>
          <a:prstGeom prst="round1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txBox="1">
            <a:spLocks noGrp="1"/>
          </p:cNvSpPr>
          <p:nvPr>
            <p:ph type="title" hasCustomPrompt="1"/>
          </p:nvPr>
        </p:nvSpPr>
        <p:spPr>
          <a:xfrm>
            <a:off x="2493150" y="987600"/>
            <a:ext cx="4157700" cy="2669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a:spLocks noGrp="1"/>
          </p:cNvSpPr>
          <p:nvPr>
            <p:ph type="title" idx="2"/>
          </p:nvPr>
        </p:nvSpPr>
        <p:spPr>
          <a:xfrm>
            <a:off x="2999550" y="3695750"/>
            <a:ext cx="3144900" cy="87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solidFill>
                  <a:schemeClr val="accent1"/>
                </a:solidFill>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77" name="Google Shape;77;p11"/>
          <p:cNvSpPr/>
          <p:nvPr/>
        </p:nvSpPr>
        <p:spPr>
          <a:xfrm rot="10800000">
            <a:off x="7185416" y="-1943003"/>
            <a:ext cx="3679200" cy="3679200"/>
          </a:xfrm>
          <a:prstGeom prst="blockArc">
            <a:avLst>
              <a:gd name="adj1" fmla="val 15904124"/>
              <a:gd name="adj2" fmla="val 21548879"/>
              <a:gd name="adj3" fmla="val 95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
  <p:cSld name="CUSTOM_5">
    <p:spTree>
      <p:nvGrpSpPr>
        <p:cNvPr id="1" name="Shape 90"/>
        <p:cNvGrpSpPr/>
        <p:nvPr/>
      </p:nvGrpSpPr>
      <p:grpSpPr>
        <a:xfrm>
          <a:off x="0" y="0"/>
          <a:ext cx="0" cy="0"/>
          <a:chOff x="0" y="0"/>
          <a:chExt cx="0" cy="0"/>
        </a:xfrm>
      </p:grpSpPr>
      <p:sp>
        <p:nvSpPr>
          <p:cNvPr id="91" name="Google Shape;91;p14"/>
          <p:cNvSpPr/>
          <p:nvPr/>
        </p:nvSpPr>
        <p:spPr>
          <a:xfrm>
            <a:off x="-154350" y="236675"/>
            <a:ext cx="9452700" cy="661500"/>
          </a:xfrm>
          <a:prstGeom prst="rect">
            <a:avLst/>
          </a:prstGeom>
          <a:solidFill>
            <a:srgbClr val="75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p:nvPr/>
        </p:nvSpPr>
        <p:spPr>
          <a:xfrm>
            <a:off x="1094125" y="3890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93" name="Google Shape;93;p14"/>
          <p:cNvSpPr txBox="1">
            <a:spLocks noGrp="1"/>
          </p:cNvSpPr>
          <p:nvPr>
            <p:ph type="subTitle" idx="1"/>
          </p:nvPr>
        </p:nvSpPr>
        <p:spPr>
          <a:xfrm>
            <a:off x="103077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4" name="Google Shape;94;p14"/>
          <p:cNvSpPr txBox="1">
            <a:spLocks noGrp="1"/>
          </p:cNvSpPr>
          <p:nvPr>
            <p:ph type="subTitle" idx="2"/>
          </p:nvPr>
        </p:nvSpPr>
        <p:spPr>
          <a:xfrm>
            <a:off x="103077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5" name="Google Shape;95;p14"/>
          <p:cNvSpPr txBox="1">
            <a:spLocks noGrp="1"/>
          </p:cNvSpPr>
          <p:nvPr>
            <p:ph type="subTitle" idx="3"/>
          </p:nvPr>
        </p:nvSpPr>
        <p:spPr>
          <a:xfrm>
            <a:off x="3445500"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6" name="Google Shape;96;p14"/>
          <p:cNvSpPr txBox="1">
            <a:spLocks noGrp="1"/>
          </p:cNvSpPr>
          <p:nvPr>
            <p:ph type="subTitle" idx="4"/>
          </p:nvPr>
        </p:nvSpPr>
        <p:spPr>
          <a:xfrm>
            <a:off x="3445500"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7" name="Google Shape;97;p14"/>
          <p:cNvSpPr txBox="1">
            <a:spLocks noGrp="1"/>
          </p:cNvSpPr>
          <p:nvPr>
            <p:ph type="subTitle" idx="5"/>
          </p:nvPr>
        </p:nvSpPr>
        <p:spPr>
          <a:xfrm>
            <a:off x="5860225" y="34124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8" name="Google Shape;98;p14"/>
          <p:cNvSpPr txBox="1">
            <a:spLocks noGrp="1"/>
          </p:cNvSpPr>
          <p:nvPr>
            <p:ph type="subTitle" idx="6"/>
          </p:nvPr>
        </p:nvSpPr>
        <p:spPr>
          <a:xfrm>
            <a:off x="5860225" y="37298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9" name="Google Shape;99;p14"/>
          <p:cNvSpPr txBox="1">
            <a:spLocks noGrp="1"/>
          </p:cNvSpPr>
          <p:nvPr>
            <p:ph type="subTitle" idx="7"/>
          </p:nvPr>
        </p:nvSpPr>
        <p:spPr>
          <a:xfrm>
            <a:off x="103077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0" name="Google Shape;100;p14"/>
          <p:cNvSpPr txBox="1">
            <a:spLocks noGrp="1"/>
          </p:cNvSpPr>
          <p:nvPr>
            <p:ph type="subTitle" idx="8"/>
          </p:nvPr>
        </p:nvSpPr>
        <p:spPr>
          <a:xfrm>
            <a:off x="103077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1" name="Google Shape;101;p14"/>
          <p:cNvSpPr txBox="1">
            <a:spLocks noGrp="1"/>
          </p:cNvSpPr>
          <p:nvPr>
            <p:ph type="subTitle" idx="9"/>
          </p:nvPr>
        </p:nvSpPr>
        <p:spPr>
          <a:xfrm>
            <a:off x="3445500"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2" name="Google Shape;102;p14"/>
          <p:cNvSpPr txBox="1">
            <a:spLocks noGrp="1"/>
          </p:cNvSpPr>
          <p:nvPr>
            <p:ph type="subTitle" idx="13"/>
          </p:nvPr>
        </p:nvSpPr>
        <p:spPr>
          <a:xfrm>
            <a:off x="3445500"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3" name="Google Shape;103;p14"/>
          <p:cNvSpPr txBox="1">
            <a:spLocks noGrp="1"/>
          </p:cNvSpPr>
          <p:nvPr>
            <p:ph type="subTitle" idx="14"/>
          </p:nvPr>
        </p:nvSpPr>
        <p:spPr>
          <a:xfrm>
            <a:off x="5860225" y="1864600"/>
            <a:ext cx="2253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4" name="Google Shape;104;p14"/>
          <p:cNvSpPr txBox="1">
            <a:spLocks noGrp="1"/>
          </p:cNvSpPr>
          <p:nvPr>
            <p:ph type="subTitle" idx="15"/>
          </p:nvPr>
        </p:nvSpPr>
        <p:spPr>
          <a:xfrm>
            <a:off x="5860225" y="2182000"/>
            <a:ext cx="2253000" cy="9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05" name="Google Shape;105;p14"/>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4"/>
          <p:cNvSpPr/>
          <p:nvPr/>
        </p:nvSpPr>
        <p:spPr>
          <a:xfrm>
            <a:off x="8301363" y="4271528"/>
            <a:ext cx="1705500" cy="1705500"/>
          </a:xfrm>
          <a:prstGeom prst="blockArc">
            <a:avLst>
              <a:gd name="adj1" fmla="val 10676778"/>
              <a:gd name="adj2" fmla="val 16322302"/>
              <a:gd name="adj3" fmla="val 11982"/>
            </a:avLst>
          </a:prstGeom>
          <a:solidFill>
            <a:srgbClr val="BDC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000"/>
              <a:buFont typeface="Montserrat"/>
              <a:buNone/>
              <a:defRPr sz="3000" b="1">
                <a:solidFill>
                  <a:srgbClr val="FFFFFF"/>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60" r:id="rId9"/>
    <p:sldLayoutId id="214748366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714612" y="2214560"/>
            <a:ext cx="3823800" cy="92869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Title: Web Application for Coffee Shop (Scoopy’s Cafe)</a:t>
            </a:r>
            <a:endParaRPr/>
          </a:p>
        </p:txBody>
      </p:sp>
      <p:sp>
        <p:nvSpPr>
          <p:cNvPr id="228" name="Google Shape;228;p32"/>
          <p:cNvSpPr txBox="1">
            <a:spLocks noGrp="1"/>
          </p:cNvSpPr>
          <p:nvPr>
            <p:ph type="title"/>
          </p:nvPr>
        </p:nvSpPr>
        <p:spPr>
          <a:xfrm>
            <a:off x="1500166" y="1000114"/>
            <a:ext cx="6261600" cy="13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PROJECT </a:t>
            </a:r>
            <a:br>
              <a:rPr lang="en-IN" dirty="0" smtClean="0"/>
            </a:br>
            <a:r>
              <a:rPr lang="en-IN" sz="2000" dirty="0" smtClean="0"/>
              <a:t>IS802</a:t>
            </a:r>
            <a:endParaRPr sz="2000"/>
          </a:p>
        </p:txBody>
      </p:sp>
      <p:sp>
        <p:nvSpPr>
          <p:cNvPr id="5" name="Google Shape;227;p32"/>
          <p:cNvSpPr txBox="1">
            <a:spLocks/>
          </p:cNvSpPr>
          <p:nvPr/>
        </p:nvSpPr>
        <p:spPr>
          <a:xfrm>
            <a:off x="1142976" y="3286130"/>
            <a:ext cx="2857520" cy="1214446"/>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kumimoji="0" lang="en-IN" sz="1600" b="0" i="0" u="none" strike="noStrike" kern="0" cap="none" spc="0" normalizeH="0" baseline="0" noProof="0" dirty="0" smtClean="0">
                <a:ln>
                  <a:noFill/>
                </a:ln>
                <a:solidFill>
                  <a:srgbClr val="FF0000"/>
                </a:solidFill>
                <a:effectLst/>
                <a:uLnTx/>
                <a:uFillTx/>
                <a:latin typeface="Montserrat"/>
                <a:ea typeface="Montserrat"/>
                <a:cs typeface="Montserrat"/>
                <a:sym typeface="Montserrat"/>
              </a:rPr>
              <a:t>Presented</a:t>
            </a:r>
            <a:r>
              <a:rPr kumimoji="0" lang="en-IN" sz="1600" b="0" i="0" u="none" strike="noStrike" kern="0" cap="none" spc="0" normalizeH="0" noProof="0" dirty="0" smtClean="0">
                <a:ln>
                  <a:noFill/>
                </a:ln>
                <a:solidFill>
                  <a:srgbClr val="FF0000"/>
                </a:solidFill>
                <a:effectLst/>
                <a:uLnTx/>
                <a:uFillTx/>
                <a:latin typeface="Montserrat"/>
                <a:ea typeface="Montserrat"/>
                <a:cs typeface="Montserrat"/>
                <a:sym typeface="Montserrat"/>
              </a:rPr>
              <a:t> By:</a:t>
            </a: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baseline="0" dirty="0" smtClean="0">
                <a:solidFill>
                  <a:srgbClr val="FF0000"/>
                </a:solidFill>
                <a:latin typeface="Montserrat"/>
                <a:ea typeface="Montserrat"/>
                <a:cs typeface="Montserrat"/>
                <a:sym typeface="Montserrat"/>
              </a:rPr>
              <a:t>	</a:t>
            </a:r>
            <a:r>
              <a:rPr lang="en-IN" sz="1600" baseline="0" dirty="0" err="1" smtClean="0">
                <a:solidFill>
                  <a:srgbClr val="FF0000"/>
                </a:solidFill>
                <a:latin typeface="Montserrat"/>
                <a:ea typeface="Montserrat"/>
                <a:cs typeface="Montserrat"/>
                <a:sym typeface="Montserrat"/>
              </a:rPr>
              <a:t>Chandan.H.R</a:t>
            </a:r>
            <a:endParaRPr lang="en-IN" sz="1600" baseline="0" dirty="0" smtClean="0">
              <a:solidFill>
                <a:srgbClr val="FF0000"/>
              </a:solidFill>
              <a:latin typeface="Montserrat"/>
              <a:ea typeface="Montserrat"/>
              <a:cs typeface="Montserrat"/>
              <a:sym typeface="Montserrat"/>
            </a:endParaRP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baseline="0" dirty="0" smtClean="0">
                <a:solidFill>
                  <a:srgbClr val="FF0000"/>
                </a:solidFill>
                <a:latin typeface="Montserrat"/>
                <a:ea typeface="Montserrat"/>
                <a:cs typeface="Montserrat"/>
                <a:sym typeface="Montserrat"/>
              </a:rPr>
              <a:t>	</a:t>
            </a:r>
            <a:r>
              <a:rPr lang="en-IN" sz="1600" dirty="0" err="1" smtClean="0">
                <a:solidFill>
                  <a:srgbClr val="FF0000"/>
                </a:solidFill>
                <a:latin typeface="Montserrat"/>
                <a:ea typeface="Montserrat"/>
                <a:cs typeface="Montserrat"/>
                <a:sym typeface="Montserrat"/>
              </a:rPr>
              <a:t>Deepak.H.M</a:t>
            </a:r>
            <a:endParaRPr lang="en-IN" sz="1600" dirty="0" smtClean="0">
              <a:solidFill>
                <a:srgbClr val="FF0000"/>
              </a:solidFill>
              <a:latin typeface="Montserrat"/>
              <a:ea typeface="Montserrat"/>
              <a:cs typeface="Montserrat"/>
              <a:sym typeface="Montserrat"/>
            </a:endParaRP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kumimoji="0" lang="en-IN" sz="1600" b="0" i="0" u="none" strike="noStrike" kern="0" cap="none" spc="0" normalizeH="0" baseline="0" noProof="0" dirty="0" smtClean="0">
                <a:ln>
                  <a:noFill/>
                </a:ln>
                <a:solidFill>
                  <a:srgbClr val="FF0000"/>
                </a:solidFill>
                <a:effectLst/>
                <a:uLnTx/>
                <a:uFillTx/>
                <a:latin typeface="Montserrat"/>
                <a:ea typeface="Montserrat"/>
                <a:cs typeface="Montserrat"/>
                <a:sym typeface="Montserrat"/>
              </a:rPr>
              <a:t>	</a:t>
            </a:r>
            <a:r>
              <a:rPr kumimoji="0" lang="en-IN" sz="1600" b="0" i="0" u="none" strike="noStrike" kern="0" cap="none" spc="0" normalizeH="0" baseline="0" noProof="0" dirty="0" err="1" smtClean="0">
                <a:ln>
                  <a:noFill/>
                </a:ln>
                <a:solidFill>
                  <a:srgbClr val="FF0000"/>
                </a:solidFill>
                <a:effectLst/>
                <a:uLnTx/>
                <a:uFillTx/>
                <a:latin typeface="Montserrat"/>
                <a:ea typeface="Montserrat"/>
                <a:cs typeface="Montserrat"/>
                <a:sym typeface="Montserrat"/>
              </a:rPr>
              <a:t>Deepu.K.B</a:t>
            </a:r>
            <a:endParaRPr kumimoji="0" lang="en-IN" sz="1600" b="0" i="0" u="none" strike="noStrike" kern="0" cap="none" spc="0" normalizeH="0" baseline="0" noProof="0" dirty="0" smtClean="0">
              <a:ln>
                <a:noFill/>
              </a:ln>
              <a:solidFill>
                <a:srgbClr val="FF0000"/>
              </a:solidFill>
              <a:effectLst/>
              <a:uLnTx/>
              <a:uFillTx/>
              <a:latin typeface="Montserrat"/>
              <a:ea typeface="Montserrat"/>
              <a:cs typeface="Montserrat"/>
              <a:sym typeface="Montserrat"/>
            </a:endParaRP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dirty="0" smtClean="0">
                <a:solidFill>
                  <a:srgbClr val="FF0000"/>
                </a:solidFill>
                <a:latin typeface="Montserrat"/>
                <a:ea typeface="Montserrat"/>
                <a:cs typeface="Montserrat"/>
                <a:sym typeface="Montserrat"/>
              </a:rPr>
              <a:t>	</a:t>
            </a:r>
            <a:r>
              <a:rPr lang="en-IN" sz="1600" dirty="0" err="1" smtClean="0">
                <a:solidFill>
                  <a:srgbClr val="FF0000"/>
                </a:solidFill>
                <a:latin typeface="Montserrat"/>
                <a:ea typeface="Montserrat"/>
                <a:cs typeface="Montserrat"/>
                <a:sym typeface="Montserrat"/>
              </a:rPr>
              <a:t>Sumith.D.B</a:t>
            </a:r>
            <a:endParaRPr kumimoji="0" lang="en-IN" sz="1600" b="0" i="0" u="none" strike="noStrike" kern="0" cap="none" spc="0" normalizeH="0" baseline="0" noProof="0" dirty="0">
              <a:ln>
                <a:noFill/>
              </a:ln>
              <a:solidFill>
                <a:srgbClr val="FF0000"/>
              </a:solidFill>
              <a:effectLst/>
              <a:uLnTx/>
              <a:uFillTx/>
              <a:latin typeface="Montserrat"/>
              <a:ea typeface="Montserrat"/>
              <a:cs typeface="Montserrat"/>
              <a:sym typeface="Montserrat"/>
            </a:endParaRPr>
          </a:p>
        </p:txBody>
      </p:sp>
      <p:sp>
        <p:nvSpPr>
          <p:cNvPr id="6" name="Google Shape;228;p32"/>
          <p:cNvSpPr txBox="1">
            <a:spLocks/>
          </p:cNvSpPr>
          <p:nvPr/>
        </p:nvSpPr>
        <p:spPr>
          <a:xfrm>
            <a:off x="857224" y="428610"/>
            <a:ext cx="7500990" cy="64762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3000"/>
              <a:buFont typeface="Montserrat"/>
              <a:buNone/>
              <a:tabLst/>
              <a:defRPr/>
            </a:pPr>
            <a:r>
              <a:rPr kumimoji="0" lang="en-IN" sz="1300" b="1" i="0" u="none" strike="noStrike" kern="0" cap="none" spc="0" normalizeH="0" baseline="0" noProof="0" dirty="0" smtClean="0">
                <a:ln>
                  <a:noFill/>
                </a:ln>
                <a:solidFill>
                  <a:schemeClr val="accent1"/>
                </a:solidFill>
                <a:effectLst/>
                <a:uLnTx/>
                <a:uFillTx/>
                <a:latin typeface="Montserrat"/>
                <a:ea typeface="Montserrat"/>
                <a:cs typeface="Montserrat"/>
                <a:sym typeface="Montserrat"/>
              </a:rPr>
              <a:t>Department</a:t>
            </a:r>
            <a:r>
              <a:rPr kumimoji="0" lang="en-IN" sz="1300" b="1" i="0" u="none" strike="noStrike" kern="0" cap="none" spc="0" normalizeH="0" noProof="0" dirty="0" smtClean="0">
                <a:ln>
                  <a:noFill/>
                </a:ln>
                <a:solidFill>
                  <a:schemeClr val="accent1"/>
                </a:solidFill>
                <a:effectLst/>
                <a:uLnTx/>
                <a:uFillTx/>
                <a:latin typeface="Montserrat"/>
                <a:ea typeface="Montserrat"/>
                <a:cs typeface="Montserrat"/>
                <a:sym typeface="Montserrat"/>
              </a:rPr>
              <a:t> of Information Science and Engineering</a:t>
            </a:r>
          </a:p>
          <a:p>
            <a:pPr marL="0" marR="0" lvl="0" indent="0" algn="ctr" defTabSz="914400" rtl="0" eaLnBrk="1" fontAlgn="auto" latinLnBrk="0" hangingPunct="1">
              <a:lnSpc>
                <a:spcPct val="100000"/>
              </a:lnSpc>
              <a:spcBef>
                <a:spcPts val="0"/>
              </a:spcBef>
              <a:spcAft>
                <a:spcPts val="0"/>
              </a:spcAft>
              <a:buClr>
                <a:srgbClr val="FFFFFF"/>
              </a:buClr>
              <a:buSzPts val="3000"/>
              <a:buFont typeface="Montserrat"/>
              <a:buNone/>
              <a:tabLst/>
              <a:defRPr/>
            </a:pPr>
            <a:r>
              <a:rPr kumimoji="0" lang="en-IN" sz="1300" b="1" i="0" u="none" strike="noStrike" kern="0" cap="none" spc="0" normalizeH="0" noProof="0" dirty="0" smtClean="0">
                <a:ln>
                  <a:noFill/>
                </a:ln>
                <a:solidFill>
                  <a:schemeClr val="accent1"/>
                </a:solidFill>
                <a:effectLst/>
                <a:uLnTx/>
                <a:uFillTx/>
                <a:latin typeface="Montserrat"/>
                <a:ea typeface="Montserrat"/>
                <a:cs typeface="Montserrat"/>
                <a:sym typeface="Montserrat"/>
              </a:rPr>
              <a:t> Malnad College of Engineering-Hassan</a:t>
            </a:r>
            <a:endParaRPr kumimoji="0" lang="en-IN" sz="1300" b="1" i="0" u="none" strike="noStrike" kern="0" cap="none" spc="0" normalizeH="0" baseline="0" noProof="0" dirty="0">
              <a:ln>
                <a:noFill/>
              </a:ln>
              <a:solidFill>
                <a:schemeClr val="accent1"/>
              </a:solidFill>
              <a:effectLst/>
              <a:uLnTx/>
              <a:uFillTx/>
              <a:latin typeface="Montserrat"/>
              <a:ea typeface="Montserrat"/>
              <a:cs typeface="Montserrat"/>
              <a:sym typeface="Montserrat"/>
            </a:endParaRPr>
          </a:p>
        </p:txBody>
      </p:sp>
      <p:sp>
        <p:nvSpPr>
          <p:cNvPr id="7" name="Google Shape;227;p32"/>
          <p:cNvSpPr txBox="1">
            <a:spLocks/>
          </p:cNvSpPr>
          <p:nvPr/>
        </p:nvSpPr>
        <p:spPr>
          <a:xfrm>
            <a:off x="5000628" y="3143254"/>
            <a:ext cx="3571900" cy="857256"/>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dirty="0" smtClean="0">
                <a:solidFill>
                  <a:srgbClr val="FF0000"/>
                </a:solidFill>
                <a:latin typeface="Montserrat"/>
                <a:ea typeface="Montserrat"/>
                <a:cs typeface="Montserrat"/>
                <a:sym typeface="Montserrat"/>
              </a:rPr>
              <a:t>Under the guidance of</a:t>
            </a:r>
            <a:r>
              <a:rPr kumimoji="0" lang="en-IN" sz="1600" b="0" i="0" u="none" strike="noStrike" kern="0" cap="none" spc="0" normalizeH="0" noProof="0" dirty="0" smtClean="0">
                <a:ln>
                  <a:noFill/>
                </a:ln>
                <a:solidFill>
                  <a:srgbClr val="FF0000"/>
                </a:solidFill>
                <a:effectLst/>
                <a:uLnTx/>
                <a:uFillTx/>
                <a:latin typeface="Montserrat"/>
                <a:ea typeface="Montserrat"/>
                <a:cs typeface="Montserrat"/>
                <a:sym typeface="Montserrat"/>
              </a:rPr>
              <a:t>:</a:t>
            </a: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baseline="0" dirty="0" smtClean="0">
                <a:solidFill>
                  <a:srgbClr val="FF0000"/>
                </a:solidFill>
                <a:latin typeface="Montserrat"/>
                <a:ea typeface="Montserrat"/>
                <a:cs typeface="Montserrat"/>
                <a:sym typeface="Montserrat"/>
              </a:rPr>
              <a:t>	</a:t>
            </a:r>
            <a:r>
              <a:rPr lang="en-IN" sz="1600" dirty="0" smtClean="0">
                <a:solidFill>
                  <a:srgbClr val="FF0000"/>
                </a:solidFill>
                <a:latin typeface="Montserrat"/>
                <a:ea typeface="Montserrat"/>
                <a:cs typeface="Montserrat"/>
                <a:sym typeface="Montserrat"/>
              </a:rPr>
              <a:t>Mr.Chandrashekhar.H.S</a:t>
            </a:r>
          </a:p>
          <a:p>
            <a:pPr marL="0" marR="0" lvl="0" indent="0" defTabSz="914400" rtl="0" eaLnBrk="1" fontAlgn="auto" latinLnBrk="0" hangingPunct="1">
              <a:lnSpc>
                <a:spcPct val="100000"/>
              </a:lnSpc>
              <a:spcBef>
                <a:spcPts val="0"/>
              </a:spcBef>
              <a:spcAft>
                <a:spcPts val="0"/>
              </a:spcAft>
              <a:buClr>
                <a:schemeClr val="accent1"/>
              </a:buClr>
              <a:buSzPts val="1400"/>
              <a:buFont typeface="Montserrat"/>
              <a:buNone/>
              <a:tabLst/>
              <a:defRPr/>
            </a:pPr>
            <a:r>
              <a:rPr lang="en-IN" sz="1600" baseline="0" dirty="0" smtClean="0">
                <a:solidFill>
                  <a:srgbClr val="FF0000"/>
                </a:solidFill>
                <a:latin typeface="Montserrat"/>
                <a:ea typeface="Montserrat"/>
                <a:cs typeface="Montserrat"/>
                <a:sym typeface="Montserrat"/>
              </a:rPr>
              <a:t>	Assistant</a:t>
            </a:r>
            <a:r>
              <a:rPr lang="en-IN" sz="1600" dirty="0" smtClean="0">
                <a:solidFill>
                  <a:srgbClr val="FF0000"/>
                </a:solidFill>
                <a:latin typeface="Montserrat"/>
                <a:ea typeface="Montserrat"/>
                <a:cs typeface="Montserrat"/>
                <a:sym typeface="Montserrat"/>
              </a:rPr>
              <a:t> Professor, ISE</a:t>
            </a:r>
            <a:endParaRPr lang="en-IN" sz="1600" baseline="0" dirty="0" smtClean="0">
              <a:solidFill>
                <a:srgbClr val="FF0000"/>
              </a:solidFill>
              <a:latin typeface="Montserrat"/>
              <a:ea typeface="Montserrat"/>
              <a:cs typeface="Montserrat"/>
              <a:sym typeface="Montserrat"/>
            </a:endParaRPr>
          </a:p>
        </p:txBody>
      </p:sp>
    </p:spTree>
  </p:cSld>
  <p:clrMapOvr>
    <a:masterClrMapping/>
  </p:clrMapOvr>
  <p:transition spd="med">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2</a:t>
            </a:r>
            <a:endParaRPr/>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857224" y="1142990"/>
            <a:ext cx="7929618" cy="3867817"/>
          </a:xfrm>
        </p:spPr>
        <p:txBody>
          <a:bodyPr/>
          <a:lstStyle/>
          <a:p>
            <a:pPr algn="just"/>
            <a:r>
              <a:rPr lang="en-IN" dirty="0" smtClean="0"/>
              <a:t>To build a </a:t>
            </a:r>
            <a:r>
              <a:rPr lang="en-IN" b="1" dirty="0" smtClean="0"/>
              <a:t>Web Application</a:t>
            </a:r>
            <a:r>
              <a:rPr lang="en-IN" dirty="0" smtClean="0"/>
              <a:t> for a local coffee shop in the city. It aims for the betterment of the business and the application provides good interaction between the Customers and the Café by ordering food online.</a:t>
            </a:r>
          </a:p>
          <a:p>
            <a:pPr algn="l"/>
            <a:endParaRPr lang="en-IN" dirty="0" smtClean="0"/>
          </a:p>
          <a:p>
            <a:pPr algn="l"/>
            <a:endParaRPr lang="en-IN" dirty="0" smtClean="0"/>
          </a:p>
          <a:p>
            <a:pPr algn="l"/>
            <a:endParaRPr lang="en-IN" dirty="0" smtClean="0"/>
          </a:p>
          <a:p>
            <a:pPr algn="l"/>
            <a:endParaRPr lang="en-IN" dirty="0" smtClean="0"/>
          </a:p>
          <a:p>
            <a:pPr algn="l"/>
            <a:endParaRPr lang="en-IN" dirty="0" smtClean="0"/>
          </a:p>
          <a:p>
            <a:pPr algn="l"/>
            <a:r>
              <a:rPr lang="en-IN" b="1" dirty="0" smtClean="0"/>
              <a:t>Our Client:</a:t>
            </a:r>
          </a:p>
          <a:p>
            <a:pPr algn="l"/>
            <a:r>
              <a:rPr lang="en-IN" dirty="0" smtClean="0"/>
              <a:t>	</a:t>
            </a:r>
            <a:r>
              <a:rPr lang="en-IN" i="1" dirty="0" smtClean="0"/>
              <a:t>SCOOPY’s Cafe</a:t>
            </a:r>
          </a:p>
          <a:p>
            <a:pPr algn="l"/>
            <a:r>
              <a:rPr lang="en-IN" i="1" dirty="0" smtClean="0"/>
              <a:t>	10</a:t>
            </a:r>
            <a:r>
              <a:rPr lang="en-IN" i="1" baseline="30000" dirty="0" smtClean="0"/>
              <a:t>th</a:t>
            </a:r>
            <a:r>
              <a:rPr lang="en-IN" i="1" dirty="0" smtClean="0"/>
              <a:t> Cross, Shankar mutt Road ,</a:t>
            </a:r>
          </a:p>
          <a:p>
            <a:pPr algn="l"/>
            <a:r>
              <a:rPr lang="en-IN" i="1" dirty="0" smtClean="0"/>
              <a:t>	Hassan.</a:t>
            </a:r>
          </a:p>
          <a:p>
            <a:pPr algn="l"/>
            <a:r>
              <a:rPr lang="en-IN" i="1" dirty="0" smtClean="0"/>
              <a:t>	Ph: 8277322858</a:t>
            </a:r>
          </a:p>
          <a:p>
            <a:pPr algn="l"/>
            <a:endParaRPr lang="en-IN" dirty="0"/>
          </a:p>
        </p:txBody>
      </p:sp>
      <p:sp>
        <p:nvSpPr>
          <p:cNvPr id="6" name="Title 5"/>
          <p:cNvSpPr>
            <a:spLocks noGrp="1"/>
          </p:cNvSpPr>
          <p:nvPr>
            <p:ph type="title"/>
          </p:nvPr>
        </p:nvSpPr>
        <p:spPr/>
        <p:txBody>
          <a:bodyPr/>
          <a:lstStyle/>
          <a:p>
            <a:r>
              <a:rPr lang="en-IN" dirty="0" smtClean="0"/>
              <a:t>Problem Statement</a:t>
            </a:r>
            <a:endParaRPr lang="en-IN" dirty="0"/>
          </a:p>
        </p:txBody>
      </p:sp>
      <p:pic>
        <p:nvPicPr>
          <p:cNvPr id="7" name="Picture 6" descr="WhatsApp Image 2021-03-18 at 9.45.35 PM (1).jpeg"/>
          <p:cNvPicPr>
            <a:picLocks noChangeAspect="1"/>
          </p:cNvPicPr>
          <p:nvPr/>
        </p:nvPicPr>
        <p:blipFill>
          <a:blip r:embed="rId2"/>
          <a:stretch>
            <a:fillRect/>
          </a:stretch>
        </p:blipFill>
        <p:spPr>
          <a:xfrm>
            <a:off x="5143504" y="2285998"/>
            <a:ext cx="3143865" cy="2357899"/>
          </a:xfrm>
          <a:prstGeom prst="rect">
            <a:avLst/>
          </a:prstGeom>
        </p:spPr>
      </p:pic>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1117650" y="1142990"/>
            <a:ext cx="7669192" cy="3867817"/>
          </a:xfrm>
        </p:spPr>
        <p:txBody>
          <a:bodyPr/>
          <a:lstStyle/>
          <a:p>
            <a:pPr algn="l"/>
            <a:r>
              <a:rPr lang="en-IN" dirty="0" smtClean="0"/>
              <a:t> 		</a:t>
            </a:r>
            <a:r>
              <a:rPr lang="en-IN" sz="1200" dirty="0" smtClean="0"/>
              <a:t>The main objective of our web application is to manage the details of Food Item, Category, Customer, Order, Confirm Order. It manages all the information about Food Item, Payment, Confirm Order, Food Item. The project is totally built at administrative end and thus only the administrator is guaranteed the access. The purpose of the project is to build an application program to reduce the manual work for managing the Food Item, Category, Payment, Customer. It tracks all the details about the Customer, Order, Confirm Order.</a:t>
            </a:r>
          </a:p>
          <a:p>
            <a:pPr algn="l"/>
            <a:endParaRPr lang="en-IN" sz="1200" dirty="0" smtClean="0"/>
          </a:p>
          <a:p>
            <a:pPr algn="l"/>
            <a:r>
              <a:rPr lang="en-IN" dirty="0" smtClean="0"/>
              <a:t>THE CUSTOMER SHALL BE ABLE TO,</a:t>
            </a:r>
          </a:p>
          <a:p>
            <a:pPr algn="l"/>
            <a:endParaRPr lang="en-IN" dirty="0" smtClean="0"/>
          </a:p>
          <a:p>
            <a:pPr algn="l">
              <a:lnSpc>
                <a:spcPct val="150000"/>
              </a:lnSpc>
              <a:buFont typeface="Wingdings" pitchFamily="2" charset="2"/>
              <a:buChar char="§"/>
            </a:pPr>
            <a:r>
              <a:rPr lang="en-IN" dirty="0" smtClean="0"/>
              <a:t>Launch web app in his mobile device.</a:t>
            </a:r>
          </a:p>
          <a:p>
            <a:pPr algn="l">
              <a:lnSpc>
                <a:spcPct val="150000"/>
              </a:lnSpc>
              <a:buFont typeface="Wingdings" pitchFamily="2" charset="2"/>
              <a:buChar char="§"/>
            </a:pPr>
            <a:r>
              <a:rPr lang="en-IN" dirty="0" smtClean="0"/>
              <a:t>Know about the cafe.</a:t>
            </a:r>
          </a:p>
          <a:p>
            <a:pPr algn="l">
              <a:lnSpc>
                <a:spcPct val="150000"/>
              </a:lnSpc>
              <a:buFont typeface="Wingdings" pitchFamily="2" charset="2"/>
              <a:buChar char="§"/>
            </a:pPr>
            <a:r>
              <a:rPr lang="en-IN" dirty="0" smtClean="0"/>
              <a:t>Check out the menu in the cafe.</a:t>
            </a:r>
          </a:p>
          <a:p>
            <a:pPr algn="l">
              <a:lnSpc>
                <a:spcPct val="150000"/>
              </a:lnSpc>
              <a:buFont typeface="Wingdings" pitchFamily="2" charset="2"/>
              <a:buChar char="§"/>
            </a:pPr>
            <a:r>
              <a:rPr lang="en-IN" dirty="0" smtClean="0"/>
              <a:t>Include food items of his choice to his cart.</a:t>
            </a:r>
          </a:p>
          <a:p>
            <a:pPr algn="l">
              <a:lnSpc>
                <a:spcPct val="150000"/>
              </a:lnSpc>
              <a:buFont typeface="Wingdings" pitchFamily="2" charset="2"/>
              <a:buChar char="§"/>
            </a:pPr>
            <a:r>
              <a:rPr lang="en-IN" dirty="0" smtClean="0"/>
              <a:t>Place the order.</a:t>
            </a:r>
          </a:p>
          <a:p>
            <a:pPr algn="l">
              <a:buFont typeface="Wingdings" pitchFamily="2" charset="2"/>
              <a:buChar char="§"/>
            </a:pPr>
            <a:r>
              <a:rPr lang="en-IN" dirty="0" smtClean="0"/>
              <a:t>Make payments using cash/cards.</a:t>
            </a:r>
          </a:p>
          <a:p>
            <a:pPr algn="l"/>
            <a:endParaRPr lang="en-IN" dirty="0"/>
          </a:p>
        </p:txBody>
      </p:sp>
      <p:sp>
        <p:nvSpPr>
          <p:cNvPr id="6" name="Title 5"/>
          <p:cNvSpPr>
            <a:spLocks noGrp="1"/>
          </p:cNvSpPr>
          <p:nvPr>
            <p:ph type="title"/>
          </p:nvPr>
        </p:nvSpPr>
        <p:spPr/>
        <p:txBody>
          <a:bodyPr/>
          <a:lstStyle/>
          <a:p>
            <a:r>
              <a:rPr lang="en-IN" dirty="0" smtClean="0"/>
              <a:t>Objectives</a:t>
            </a:r>
            <a:endParaRPr lang="en-IN" dirty="0"/>
          </a:p>
        </p:txBody>
      </p:sp>
      <p:pic>
        <p:nvPicPr>
          <p:cNvPr id="7" name="Picture 6" descr="learning-objectives.jpg"/>
          <p:cNvPicPr>
            <a:picLocks noChangeAspect="1"/>
          </p:cNvPicPr>
          <p:nvPr/>
        </p:nvPicPr>
        <p:blipFill>
          <a:blip r:embed="rId2"/>
          <a:stretch>
            <a:fillRect/>
          </a:stretch>
        </p:blipFill>
        <p:spPr>
          <a:xfrm>
            <a:off x="6475471" y="3286130"/>
            <a:ext cx="2668529" cy="1504335"/>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3</a:t>
            </a:r>
            <a:endParaRPr/>
          </a:p>
        </p:txBody>
      </p:sp>
    </p:spTree>
  </p:cSld>
  <p:clrMapOvr>
    <a:masterClrMapping/>
  </p:clrMapOvr>
  <p:transition spd="med">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85786" y="1000114"/>
            <a:ext cx="8143932" cy="4010693"/>
          </a:xfrm>
        </p:spPr>
        <p:txBody>
          <a:bodyPr/>
          <a:lstStyle/>
          <a:p>
            <a:pPr algn="just"/>
            <a:r>
              <a:rPr lang="en-IN" b="1" dirty="0" smtClean="0"/>
              <a:t>Visual Studio Code </a:t>
            </a:r>
            <a:r>
              <a:rPr lang="en-IN" dirty="0" smtClean="0"/>
              <a:t>- Visual Studio Code is a freeware source-code editor made by Microsoft for Windows, Linux and macOS. Features include support for debugging, syntax highlighting, intelligent code completion, snippets, code refactoring, and embedded Git.</a:t>
            </a:r>
          </a:p>
          <a:p>
            <a:endParaRPr lang="en-IN" dirty="0" smtClean="0"/>
          </a:p>
          <a:p>
            <a:pPr algn="just"/>
            <a:r>
              <a:rPr lang="en-IN" b="1" dirty="0" smtClean="0"/>
              <a:t>Gatsby</a:t>
            </a:r>
            <a:r>
              <a:rPr lang="en-IN" b="1" i="1" dirty="0" smtClean="0"/>
              <a:t> </a:t>
            </a:r>
            <a:r>
              <a:rPr lang="en-IN" dirty="0" smtClean="0"/>
              <a:t>- It is a React-based open-source framework for creating webapps and Jamstack delivery platform for building amazingly fast, secure, and beautiful websites.</a:t>
            </a:r>
          </a:p>
          <a:p>
            <a:pPr algn="l"/>
            <a:endParaRPr lang="en-IN" dirty="0"/>
          </a:p>
        </p:txBody>
      </p:sp>
      <p:sp>
        <p:nvSpPr>
          <p:cNvPr id="6" name="Title 5"/>
          <p:cNvSpPr>
            <a:spLocks noGrp="1"/>
          </p:cNvSpPr>
          <p:nvPr>
            <p:ph type="title"/>
          </p:nvPr>
        </p:nvSpPr>
        <p:spPr>
          <a:xfrm>
            <a:off x="642910" y="281075"/>
            <a:ext cx="8189415" cy="572700"/>
          </a:xfrm>
        </p:spPr>
        <p:txBody>
          <a:bodyPr/>
          <a:lstStyle/>
          <a:p>
            <a:r>
              <a:rPr lang="en-IN" dirty="0" smtClean="0"/>
              <a:t>Platforms and Tools</a:t>
            </a:r>
            <a:endParaRPr lang="en-IN" dirty="0"/>
          </a:p>
        </p:txBody>
      </p:sp>
      <p:pic>
        <p:nvPicPr>
          <p:cNvPr id="7" name="Picture 6" descr="visual-studio-code-codersera.jpg"/>
          <p:cNvPicPr>
            <a:picLocks noChangeAspect="1"/>
          </p:cNvPicPr>
          <p:nvPr/>
        </p:nvPicPr>
        <p:blipFill>
          <a:blip r:embed="rId2"/>
          <a:stretch>
            <a:fillRect/>
          </a:stretch>
        </p:blipFill>
        <p:spPr>
          <a:xfrm>
            <a:off x="1468877" y="3469888"/>
            <a:ext cx="2429481" cy="1214741"/>
          </a:xfrm>
          <a:prstGeom prst="rect">
            <a:avLst/>
          </a:prstGeom>
        </p:spPr>
      </p:pic>
      <p:pic>
        <p:nvPicPr>
          <p:cNvPr id="8" name="Picture 7" descr="download.png"/>
          <p:cNvPicPr>
            <a:picLocks noChangeAspect="1"/>
          </p:cNvPicPr>
          <p:nvPr/>
        </p:nvPicPr>
        <p:blipFill>
          <a:blip r:embed="rId3"/>
          <a:stretch>
            <a:fillRect/>
          </a:stretch>
        </p:blipFill>
        <p:spPr>
          <a:xfrm>
            <a:off x="4999510" y="3750661"/>
            <a:ext cx="2286508" cy="631869"/>
          </a:xfrm>
          <a:prstGeom prst="rect">
            <a:avLst/>
          </a:prstGeom>
        </p:spPr>
      </p:pic>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14348" y="1071552"/>
            <a:ext cx="8215370" cy="3939255"/>
          </a:xfrm>
        </p:spPr>
        <p:txBody>
          <a:bodyPr/>
          <a:lstStyle/>
          <a:p>
            <a:pPr algn="l"/>
            <a:r>
              <a:rPr lang="en-US" b="1" dirty="0" smtClean="0"/>
              <a:t>NETLIFY </a:t>
            </a:r>
          </a:p>
          <a:p>
            <a:pPr algn="l">
              <a:buFont typeface="Wingdings" pitchFamily="2" charset="2"/>
              <a:buChar char="§"/>
            </a:pPr>
            <a:r>
              <a:rPr lang="en-US" dirty="0" smtClean="0"/>
              <a:t>Netlify is a San Francisco-based cloud computing company that offers hosting and serverless backend services for web applications and static websites. </a:t>
            </a:r>
          </a:p>
          <a:p>
            <a:pPr algn="l">
              <a:buFont typeface="Wingdings" pitchFamily="2" charset="2"/>
              <a:buChar char="§"/>
            </a:pPr>
            <a:r>
              <a:rPr lang="en-US" dirty="0" smtClean="0"/>
              <a:t>The company provides hosting for websites whose source files are stored in the version control system Git and then generated into static web content files served </a:t>
            </a:r>
          </a:p>
          <a:p>
            <a:pPr algn="l"/>
            <a:r>
              <a:rPr lang="en-US" dirty="0" smtClean="0"/>
              <a:t>	via a Content Delivery Network.</a:t>
            </a:r>
          </a:p>
          <a:p>
            <a:pPr algn="l"/>
            <a:endParaRPr lang="en-US" b="1" dirty="0" smtClean="0"/>
          </a:p>
          <a:p>
            <a:pPr algn="l"/>
            <a:r>
              <a:rPr lang="en-US" b="1" dirty="0" smtClean="0"/>
              <a:t>SNIPCART</a:t>
            </a:r>
          </a:p>
          <a:p>
            <a:pPr algn="l">
              <a:buFont typeface="Wingdings" pitchFamily="2" charset="2"/>
              <a:buChar char="§"/>
            </a:pPr>
            <a:r>
              <a:rPr lang="en-US" dirty="0" smtClean="0"/>
              <a:t>Snipcart is a shopping cart developers can easily integrate into any website in minutes. </a:t>
            </a:r>
          </a:p>
          <a:p>
            <a:pPr algn="l">
              <a:buFont typeface="Wingdings" pitchFamily="2" charset="2"/>
              <a:buChar char="§"/>
            </a:pPr>
            <a:r>
              <a:rPr lang="en-US" dirty="0" smtClean="0"/>
              <a:t>Snipcart's focus is on quick site integration, so a lot of complex store functionality is handled by a hosted service.</a:t>
            </a:r>
          </a:p>
          <a:p>
            <a:pPr algn="l">
              <a:buFont typeface="Wingdings" pitchFamily="2" charset="2"/>
              <a:buChar char="§"/>
            </a:pPr>
            <a:r>
              <a:rPr lang="en-US" dirty="0" smtClean="0"/>
              <a:t> The Snipcart Plugin relies on Craft and Snipcart's REST API to more tightly integrate the two and reduce your setup and development time without sacrificing the ability to have a full-featured store</a:t>
            </a:r>
            <a:endParaRPr lang="en-IN" dirty="0" smtClean="0"/>
          </a:p>
          <a:p>
            <a:pPr algn="l"/>
            <a:endParaRPr lang="en-IN" dirty="0" smtClean="0"/>
          </a:p>
          <a:p>
            <a:pPr algn="l"/>
            <a:endParaRPr lang="en-US" dirty="0" smtClean="0"/>
          </a:p>
          <a:p>
            <a:pPr algn="l"/>
            <a:endParaRPr lang="en-IN" dirty="0"/>
          </a:p>
        </p:txBody>
      </p:sp>
      <p:sp>
        <p:nvSpPr>
          <p:cNvPr id="6" name="Title 5"/>
          <p:cNvSpPr>
            <a:spLocks noGrp="1"/>
          </p:cNvSpPr>
          <p:nvPr>
            <p:ph type="title"/>
          </p:nvPr>
        </p:nvSpPr>
        <p:spPr>
          <a:xfrm>
            <a:off x="714348" y="281075"/>
            <a:ext cx="8117977" cy="572700"/>
          </a:xfrm>
        </p:spPr>
        <p:txBody>
          <a:bodyPr/>
          <a:lstStyle/>
          <a:p>
            <a:r>
              <a:rPr lang="en-IN" dirty="0" smtClean="0"/>
              <a:t>Platforms and Tools</a:t>
            </a:r>
            <a:endParaRPr lang="en-IN" dirty="0"/>
          </a:p>
        </p:txBody>
      </p:sp>
      <p:pic>
        <p:nvPicPr>
          <p:cNvPr id="7" name="Picture 6" descr="download (1).jpg"/>
          <p:cNvPicPr>
            <a:picLocks noChangeAspect="1"/>
          </p:cNvPicPr>
          <p:nvPr/>
        </p:nvPicPr>
        <p:blipFill>
          <a:blip r:embed="rId2"/>
          <a:srcRect t="21430" b="21427"/>
          <a:stretch>
            <a:fillRect/>
          </a:stretch>
        </p:blipFill>
        <p:spPr>
          <a:xfrm>
            <a:off x="7072330" y="4357700"/>
            <a:ext cx="1143008" cy="653147"/>
          </a:xfrm>
          <a:prstGeom prst="rect">
            <a:avLst/>
          </a:prstGeom>
        </p:spPr>
      </p:pic>
      <p:pic>
        <p:nvPicPr>
          <p:cNvPr id="8" name="Picture 7" descr="netlify-logo.png"/>
          <p:cNvPicPr>
            <a:picLocks noChangeAspect="1"/>
          </p:cNvPicPr>
          <p:nvPr/>
        </p:nvPicPr>
        <p:blipFill>
          <a:blip r:embed="rId3"/>
          <a:stretch>
            <a:fillRect/>
          </a:stretch>
        </p:blipFill>
        <p:spPr>
          <a:xfrm>
            <a:off x="7000892" y="928676"/>
            <a:ext cx="1770847" cy="632269"/>
          </a:xfrm>
          <a:prstGeom prst="rect">
            <a:avLst/>
          </a:prstGeom>
        </p:spPr>
      </p:pic>
    </p:spTree>
  </p:cSld>
  <p:clrMapOvr>
    <a:masterClrMapping/>
  </p:clrMapOvr>
  <p:transition spd="med">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714348" y="1071552"/>
            <a:ext cx="8215370" cy="3939246"/>
          </a:xfrm>
        </p:spPr>
        <p:txBody>
          <a:bodyPr/>
          <a:lstStyle/>
          <a:p>
            <a:pPr algn="l"/>
            <a:r>
              <a:rPr lang="en-IN" b="1" dirty="0" smtClean="0"/>
              <a:t>CONTENTFUL</a:t>
            </a:r>
          </a:p>
          <a:p>
            <a:pPr algn="just">
              <a:buFont typeface="Wingdings" pitchFamily="2" charset="2"/>
              <a:buChar char="§"/>
            </a:pPr>
            <a:r>
              <a:rPr lang="en-US" dirty="0" smtClean="0"/>
              <a:t>Contentful is the platform where you can update the content of your website, a mobile app or any other platform that displays content.</a:t>
            </a:r>
          </a:p>
          <a:p>
            <a:pPr algn="just">
              <a:buFont typeface="Wingdings" pitchFamily="2" charset="2"/>
              <a:buChar char="§"/>
            </a:pPr>
            <a:r>
              <a:rPr lang="en-US" dirty="0" smtClean="0"/>
              <a:t>We save you the time and hassle to create your own backend to manage the content, and provide many tools which make it easier to actually generate a website or app.</a:t>
            </a:r>
          </a:p>
          <a:p>
            <a:pPr algn="just">
              <a:buFont typeface="Wingdings" pitchFamily="2" charset="2"/>
              <a:buChar char="§"/>
            </a:pPr>
            <a:r>
              <a:rPr lang="en-US" dirty="0" smtClean="0"/>
              <a:t>Contentful is an efficient tool for creating and managing your content online, either alone or in team. </a:t>
            </a:r>
          </a:p>
          <a:p>
            <a:pPr algn="just"/>
            <a:endParaRPr lang="en-IN" b="1" dirty="0" smtClean="0"/>
          </a:p>
          <a:p>
            <a:pPr algn="just"/>
            <a:r>
              <a:rPr lang="en-IN" b="1" dirty="0" smtClean="0"/>
              <a:t>GIT</a:t>
            </a:r>
          </a:p>
          <a:p>
            <a:pPr algn="just">
              <a:buFont typeface="Wingdings" pitchFamily="2" charset="2"/>
              <a:buChar char="§"/>
            </a:pPr>
            <a:r>
              <a:rPr lang="en-IN" dirty="0" smtClean="0"/>
              <a:t>Take Concurrent Versions System (CVS) as an example of what </a:t>
            </a:r>
            <a:r>
              <a:rPr lang="en-IN" i="1" dirty="0" smtClean="0"/>
              <a:t>not to do; if in doubt, make the exact opposite decision. </a:t>
            </a:r>
          </a:p>
          <a:p>
            <a:pPr algn="just">
              <a:buFont typeface="Wingdings" pitchFamily="2" charset="2"/>
              <a:buChar char="§"/>
            </a:pPr>
            <a:r>
              <a:rPr lang="en-IN" dirty="0" smtClean="0"/>
              <a:t>Support a distributed, BitKeeper-like workflow. </a:t>
            </a:r>
          </a:p>
          <a:p>
            <a:pPr lvl="0" algn="just">
              <a:buFont typeface="Wingdings" pitchFamily="2" charset="2"/>
              <a:buChar char="§"/>
            </a:pPr>
            <a:r>
              <a:rPr lang="en-US" dirty="0" smtClean="0"/>
              <a:t>Include very strong safeguards against corruption, either accidental or malicious.</a:t>
            </a:r>
            <a:endParaRPr lang="en-IN" dirty="0" smtClean="0"/>
          </a:p>
          <a:p>
            <a:pPr algn="just"/>
            <a:endParaRPr lang="en-IN" dirty="0" smtClean="0"/>
          </a:p>
          <a:p>
            <a:pPr algn="just"/>
            <a:endParaRPr lang="en-IN" i="1" dirty="0" smtClean="0"/>
          </a:p>
          <a:p>
            <a:pPr algn="l"/>
            <a:r>
              <a:rPr lang="en-IN" dirty="0" smtClean="0"/>
              <a:t> </a:t>
            </a:r>
          </a:p>
          <a:p>
            <a:pPr algn="just"/>
            <a:endParaRPr lang="en-IN" dirty="0"/>
          </a:p>
        </p:txBody>
      </p:sp>
      <p:sp>
        <p:nvSpPr>
          <p:cNvPr id="6" name="Title 5"/>
          <p:cNvSpPr>
            <a:spLocks noGrp="1"/>
          </p:cNvSpPr>
          <p:nvPr>
            <p:ph type="title"/>
          </p:nvPr>
        </p:nvSpPr>
        <p:spPr>
          <a:xfrm>
            <a:off x="571472" y="281075"/>
            <a:ext cx="8260853" cy="572700"/>
          </a:xfrm>
        </p:spPr>
        <p:txBody>
          <a:bodyPr/>
          <a:lstStyle/>
          <a:p>
            <a:r>
              <a:rPr lang="en-IN" smtClean="0"/>
              <a:t>Platforms and Tools</a:t>
            </a:r>
            <a:endParaRPr lang="en-IN" dirty="0"/>
          </a:p>
        </p:txBody>
      </p:sp>
      <p:pic>
        <p:nvPicPr>
          <p:cNvPr id="12" name="Picture 11" descr="download (5).png"/>
          <p:cNvPicPr>
            <a:picLocks noChangeAspect="1"/>
          </p:cNvPicPr>
          <p:nvPr/>
        </p:nvPicPr>
        <p:blipFill>
          <a:blip r:embed="rId2"/>
          <a:srcRect t="29830" b="23295"/>
          <a:stretch>
            <a:fillRect/>
          </a:stretch>
        </p:blipFill>
        <p:spPr>
          <a:xfrm>
            <a:off x="1500166" y="4143386"/>
            <a:ext cx="2733675" cy="785818"/>
          </a:xfrm>
          <a:prstGeom prst="rect">
            <a:avLst/>
          </a:prstGeom>
        </p:spPr>
      </p:pic>
      <p:pic>
        <p:nvPicPr>
          <p:cNvPr id="13" name="Picture 12" descr="unnamed.png"/>
          <p:cNvPicPr>
            <a:picLocks noChangeAspect="1"/>
          </p:cNvPicPr>
          <p:nvPr/>
        </p:nvPicPr>
        <p:blipFill>
          <a:blip r:embed="rId3"/>
          <a:srcRect l="20703" t="27341" r="20703" b="29607"/>
          <a:stretch>
            <a:fillRect/>
          </a:stretch>
        </p:blipFill>
        <p:spPr>
          <a:xfrm>
            <a:off x="5500694" y="4000510"/>
            <a:ext cx="1955106" cy="928676"/>
          </a:xfrm>
          <a:prstGeom prst="rect">
            <a:avLst/>
          </a:prstGeom>
        </p:spPr>
      </p:pic>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1117650" y="1142990"/>
            <a:ext cx="7597754" cy="3867817"/>
          </a:xfrm>
        </p:spPr>
        <p:txBody>
          <a:bodyPr/>
          <a:lstStyle/>
          <a:p>
            <a:pPr algn="l"/>
            <a:r>
              <a:rPr lang="en-US" b="1" dirty="0" smtClean="0"/>
              <a:t>GITHUB</a:t>
            </a:r>
          </a:p>
          <a:p>
            <a:pPr algn="l">
              <a:buFont typeface="Wingdings" pitchFamily="2" charset="2"/>
              <a:buChar char="§"/>
            </a:pPr>
            <a:r>
              <a:rPr lang="en-US" dirty="0" smtClean="0"/>
              <a:t>GitHub</a:t>
            </a:r>
            <a:r>
              <a:rPr lang="en-US" b="1" dirty="0" smtClean="0"/>
              <a:t> </a:t>
            </a:r>
            <a:r>
              <a:rPr lang="en-US" dirty="0" smtClean="0"/>
              <a:t>is a provider of Internet hosting for software development and version control using Git. It offers the distributed version control and source code management (SCM) functionality of Git, plus its own features. </a:t>
            </a:r>
          </a:p>
          <a:p>
            <a:pPr algn="l">
              <a:buFont typeface="Wingdings" pitchFamily="2" charset="2"/>
              <a:buChar char="§"/>
            </a:pPr>
            <a:r>
              <a:rPr lang="en-US" dirty="0" smtClean="0"/>
              <a:t>It provides access control and several collaboration features such as bug tracking, feature requests, task management, continuous integration and wikis for every project.</a:t>
            </a:r>
          </a:p>
          <a:p>
            <a:pPr algn="l">
              <a:buFont typeface="Wingdings" pitchFamily="2" charset="2"/>
              <a:buChar char="§"/>
            </a:pPr>
            <a:r>
              <a:rPr lang="en-US" dirty="0" smtClean="0"/>
              <a:t>. Free GitHub accounts are commonly used to host open-source projects. </a:t>
            </a:r>
          </a:p>
          <a:p>
            <a:pPr algn="l"/>
            <a:endParaRPr lang="en-IN" dirty="0"/>
          </a:p>
        </p:txBody>
      </p:sp>
      <p:sp>
        <p:nvSpPr>
          <p:cNvPr id="6" name="Title 5"/>
          <p:cNvSpPr>
            <a:spLocks noGrp="1"/>
          </p:cNvSpPr>
          <p:nvPr>
            <p:ph type="title"/>
          </p:nvPr>
        </p:nvSpPr>
        <p:spPr>
          <a:xfrm>
            <a:off x="571472" y="281075"/>
            <a:ext cx="8260853" cy="572700"/>
          </a:xfrm>
        </p:spPr>
        <p:txBody>
          <a:bodyPr/>
          <a:lstStyle/>
          <a:p>
            <a:r>
              <a:rPr lang="en-IN" dirty="0" smtClean="0"/>
              <a:t>Platforms and Tools</a:t>
            </a:r>
            <a:endParaRPr lang="en-IN" dirty="0"/>
          </a:p>
        </p:txBody>
      </p:sp>
      <p:pic>
        <p:nvPicPr>
          <p:cNvPr id="7" name="Picture 6" descr="0_9f5uMrKMjLbzEf7q.png"/>
          <p:cNvPicPr>
            <a:picLocks noChangeAspect="1"/>
          </p:cNvPicPr>
          <p:nvPr/>
        </p:nvPicPr>
        <p:blipFill>
          <a:blip r:embed="rId2"/>
          <a:stretch>
            <a:fillRect/>
          </a:stretch>
        </p:blipFill>
        <p:spPr>
          <a:xfrm>
            <a:off x="3357554" y="3214692"/>
            <a:ext cx="2247940" cy="1241213"/>
          </a:xfrm>
          <a:prstGeom prst="rect">
            <a:avLst/>
          </a:prstGeom>
        </p:spPr>
      </p:pic>
    </p:spTree>
  </p:cSld>
  <p:clrMapOvr>
    <a:masterClrMapping/>
  </p:clrMapOvr>
  <p:transition spd="med">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85786" y="1071552"/>
            <a:ext cx="8072494" cy="3939255"/>
          </a:xfrm>
        </p:spPr>
        <p:txBody>
          <a:bodyPr/>
          <a:lstStyle/>
          <a:p>
            <a:pPr algn="l"/>
            <a:r>
              <a:rPr lang="en-IN" b="1" dirty="0" smtClean="0"/>
              <a:t>Functional Requirements</a:t>
            </a:r>
          </a:p>
          <a:p>
            <a:pPr algn="l"/>
            <a:r>
              <a:rPr lang="en-IN" dirty="0" smtClean="0"/>
              <a:t> </a:t>
            </a:r>
          </a:p>
          <a:p>
            <a:pPr algn="l"/>
            <a:r>
              <a:rPr lang="en-IN" dirty="0" smtClean="0"/>
              <a:t>THE CUSTOMER SHALL BE ABLE TO, </a:t>
            </a:r>
          </a:p>
          <a:p>
            <a:pPr algn="l">
              <a:buFont typeface="Wingdings" pitchFamily="2" charset="2"/>
              <a:buChar char="§"/>
            </a:pPr>
            <a:r>
              <a:rPr lang="en-IN" dirty="0" smtClean="0"/>
              <a:t> Launch web app in his mobile device. </a:t>
            </a:r>
          </a:p>
          <a:p>
            <a:pPr algn="l">
              <a:buFont typeface="Wingdings" pitchFamily="2" charset="2"/>
              <a:buChar char="§"/>
            </a:pPr>
            <a:r>
              <a:rPr lang="en-IN" dirty="0" smtClean="0"/>
              <a:t> Know about the cafe. </a:t>
            </a:r>
          </a:p>
          <a:p>
            <a:pPr algn="l">
              <a:buFont typeface="Wingdings" pitchFamily="2" charset="2"/>
              <a:buChar char="§"/>
            </a:pPr>
            <a:r>
              <a:rPr lang="en-IN" dirty="0" smtClean="0"/>
              <a:t> Check out the menu in the cafe. </a:t>
            </a:r>
          </a:p>
          <a:p>
            <a:pPr algn="l">
              <a:buFont typeface="Wingdings" pitchFamily="2" charset="2"/>
              <a:buChar char="§"/>
            </a:pPr>
            <a:r>
              <a:rPr lang="en-IN" dirty="0" smtClean="0"/>
              <a:t>Include food items of his choice to his cart. </a:t>
            </a:r>
          </a:p>
          <a:p>
            <a:pPr algn="l">
              <a:buFont typeface="Wingdings" pitchFamily="2" charset="2"/>
              <a:buChar char="§"/>
            </a:pPr>
            <a:r>
              <a:rPr lang="en-IN" dirty="0" smtClean="0"/>
              <a:t>Place the order. </a:t>
            </a:r>
          </a:p>
          <a:p>
            <a:pPr algn="l">
              <a:buFont typeface="Wingdings" pitchFamily="2" charset="2"/>
              <a:buChar char="§"/>
            </a:pPr>
            <a:r>
              <a:rPr lang="en-IN" dirty="0" smtClean="0"/>
              <a:t> Make payments using cash/cards. </a:t>
            </a:r>
          </a:p>
          <a:p>
            <a:pPr algn="l"/>
            <a:endParaRPr lang="en-IN" dirty="0" smtClean="0"/>
          </a:p>
          <a:p>
            <a:pPr algn="l"/>
            <a:r>
              <a:rPr lang="en-IN" b="1" dirty="0" smtClean="0"/>
              <a:t>Non- Functional Requirements </a:t>
            </a:r>
          </a:p>
          <a:p>
            <a:pPr algn="l"/>
            <a:endParaRPr lang="en-IN" dirty="0" smtClean="0"/>
          </a:p>
          <a:p>
            <a:pPr algn="l">
              <a:buFont typeface="Wingdings" pitchFamily="2" charset="2"/>
              <a:buChar char="§"/>
            </a:pPr>
            <a:r>
              <a:rPr lang="en-IN" dirty="0" smtClean="0"/>
              <a:t>Reliability </a:t>
            </a:r>
          </a:p>
          <a:p>
            <a:pPr algn="l">
              <a:buFont typeface="Wingdings" pitchFamily="2" charset="2"/>
              <a:buChar char="§"/>
            </a:pPr>
            <a:r>
              <a:rPr lang="en-IN" dirty="0" smtClean="0"/>
              <a:t>Consistency </a:t>
            </a:r>
          </a:p>
          <a:p>
            <a:pPr algn="l">
              <a:buFont typeface="Wingdings" pitchFamily="2" charset="2"/>
              <a:buChar char="§"/>
            </a:pPr>
            <a:r>
              <a:rPr lang="en-IN" dirty="0" smtClean="0"/>
              <a:t>Integrity </a:t>
            </a:r>
          </a:p>
          <a:p>
            <a:pPr algn="l">
              <a:buFont typeface="Wingdings" pitchFamily="2" charset="2"/>
              <a:buChar char="§"/>
            </a:pPr>
            <a:r>
              <a:rPr lang="en-IN" dirty="0" smtClean="0"/>
              <a:t>Usability </a:t>
            </a:r>
          </a:p>
          <a:p>
            <a:pPr algn="l">
              <a:buFont typeface="Wingdings" pitchFamily="2" charset="2"/>
              <a:buChar char="§"/>
            </a:pPr>
            <a:r>
              <a:rPr lang="en-IN" dirty="0" smtClean="0"/>
              <a:t>Performance </a:t>
            </a:r>
          </a:p>
          <a:p>
            <a:pPr algn="l">
              <a:buFont typeface="Wingdings" pitchFamily="2" charset="2"/>
              <a:buChar char="§"/>
            </a:pPr>
            <a:r>
              <a:rPr lang="en-IN" dirty="0" smtClean="0"/>
              <a:t>Fault Tolerant </a:t>
            </a:r>
          </a:p>
          <a:p>
            <a:pPr algn="l"/>
            <a:endParaRPr lang="en-IN" dirty="0"/>
          </a:p>
        </p:txBody>
      </p:sp>
      <p:sp>
        <p:nvSpPr>
          <p:cNvPr id="6" name="Title 5"/>
          <p:cNvSpPr>
            <a:spLocks noGrp="1"/>
          </p:cNvSpPr>
          <p:nvPr>
            <p:ph type="title"/>
          </p:nvPr>
        </p:nvSpPr>
        <p:spPr>
          <a:xfrm>
            <a:off x="571472" y="281075"/>
            <a:ext cx="8260853" cy="572700"/>
          </a:xfrm>
        </p:spPr>
        <p:txBody>
          <a:bodyPr/>
          <a:lstStyle/>
          <a:p>
            <a:r>
              <a:rPr lang="en-IN" dirty="0" smtClean="0"/>
              <a:t>System Requirements Specification</a:t>
            </a:r>
            <a:endParaRPr lang="en-IN" dirty="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85786" y="1214428"/>
            <a:ext cx="8143932" cy="3796379"/>
          </a:xfrm>
        </p:spPr>
        <p:txBody>
          <a:bodyPr/>
          <a:lstStyle/>
          <a:p>
            <a:pPr algn="l"/>
            <a:r>
              <a:rPr lang="en-IN" b="1" dirty="0" smtClean="0"/>
              <a:t>Software Requirements </a:t>
            </a:r>
          </a:p>
          <a:p>
            <a:pPr algn="l"/>
            <a:endParaRPr lang="en-IN" dirty="0" smtClean="0"/>
          </a:p>
          <a:p>
            <a:pPr algn="l"/>
            <a:r>
              <a:rPr lang="en-IN" dirty="0" smtClean="0"/>
              <a:t>▪ A Smartphone with Android version 5 and above. </a:t>
            </a:r>
          </a:p>
          <a:p>
            <a:pPr algn="l"/>
            <a:r>
              <a:rPr lang="en-IN" dirty="0" smtClean="0"/>
              <a:t>▪ Active internet connection. </a:t>
            </a:r>
          </a:p>
          <a:p>
            <a:pPr algn="l"/>
            <a:r>
              <a:rPr lang="en-IN" dirty="0" smtClean="0"/>
              <a:t>▪ A web browser to launch the web app. </a:t>
            </a:r>
          </a:p>
          <a:p>
            <a:pPr algn="l"/>
            <a:r>
              <a:rPr lang="en-IN" dirty="0" smtClean="0"/>
              <a:t>▪ A PC with Windows 7 and above. </a:t>
            </a:r>
          </a:p>
          <a:p>
            <a:pPr algn="l"/>
            <a:endParaRPr lang="en-IN" dirty="0" smtClean="0"/>
          </a:p>
          <a:p>
            <a:pPr algn="l"/>
            <a:endParaRPr lang="en-IN" b="1" dirty="0" smtClean="0"/>
          </a:p>
          <a:p>
            <a:pPr algn="l"/>
            <a:r>
              <a:rPr lang="en-IN" b="1" dirty="0" smtClean="0"/>
              <a:t>Hardware Requirements </a:t>
            </a:r>
          </a:p>
          <a:p>
            <a:pPr algn="l"/>
            <a:endParaRPr lang="en-IN" dirty="0" smtClean="0"/>
          </a:p>
          <a:p>
            <a:pPr algn="l"/>
            <a:r>
              <a:rPr lang="en-IN" dirty="0" smtClean="0"/>
              <a:t>▪ RAM: 3GB and above. </a:t>
            </a:r>
          </a:p>
          <a:p>
            <a:pPr algn="l"/>
            <a:r>
              <a:rPr lang="en-IN" dirty="0" smtClean="0"/>
              <a:t>▪ Camera to scan the QR code. </a:t>
            </a:r>
          </a:p>
          <a:p>
            <a:pPr algn="l"/>
            <a:r>
              <a:rPr lang="en-IN" dirty="0" smtClean="0"/>
              <a:t>▪ A PC with processor Intel® Core i3 and above. </a:t>
            </a:r>
          </a:p>
          <a:p>
            <a:pPr algn="l"/>
            <a:endParaRPr lang="en-IN" dirty="0"/>
          </a:p>
        </p:txBody>
      </p:sp>
      <p:sp>
        <p:nvSpPr>
          <p:cNvPr id="6" name="Title 5"/>
          <p:cNvSpPr>
            <a:spLocks noGrp="1"/>
          </p:cNvSpPr>
          <p:nvPr>
            <p:ph type="title"/>
          </p:nvPr>
        </p:nvSpPr>
        <p:spPr>
          <a:xfrm>
            <a:off x="571472" y="281075"/>
            <a:ext cx="8260853" cy="572700"/>
          </a:xfrm>
        </p:spPr>
        <p:txBody>
          <a:bodyPr/>
          <a:lstStyle/>
          <a:p>
            <a:r>
              <a:rPr lang="en-IN" dirty="0" smtClean="0"/>
              <a:t>System Requirements Specification</a:t>
            </a:r>
            <a:endParaRPr lang="en-IN" dirty="0"/>
          </a:p>
        </p:txBody>
      </p:sp>
    </p:spTree>
  </p:cSld>
  <p:clrMapOvr>
    <a:masterClrMapping/>
  </p:clrMapOvr>
  <p:transition spd="med">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0"/>
          <p:cNvSpPr txBox="1">
            <a:spLocks noGrp="1"/>
          </p:cNvSpPr>
          <p:nvPr>
            <p:ph type="title"/>
          </p:nvPr>
        </p:nvSpPr>
        <p:spPr>
          <a:xfrm>
            <a:off x="1094125" y="281075"/>
            <a:ext cx="77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AGENDA</a:t>
            </a:r>
            <a:endParaRPr/>
          </a:p>
        </p:txBody>
      </p:sp>
      <p:sp>
        <p:nvSpPr>
          <p:cNvPr id="375" name="Google Shape;375;p40"/>
          <p:cNvSpPr txBox="1">
            <a:spLocks noGrp="1"/>
          </p:cNvSpPr>
          <p:nvPr>
            <p:ph type="subTitle" idx="9"/>
          </p:nvPr>
        </p:nvSpPr>
        <p:spPr>
          <a:xfrm>
            <a:off x="3428992" y="1643056"/>
            <a:ext cx="2088232" cy="57792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Literature Survey</a:t>
            </a:r>
            <a:endParaRPr dirty="0"/>
          </a:p>
        </p:txBody>
      </p:sp>
      <p:sp>
        <p:nvSpPr>
          <p:cNvPr id="376" name="Google Shape;376;p40"/>
          <p:cNvSpPr txBox="1">
            <a:spLocks noGrp="1"/>
          </p:cNvSpPr>
          <p:nvPr>
            <p:ph type="subTitle" idx="7"/>
          </p:nvPr>
        </p:nvSpPr>
        <p:spPr>
          <a:xfrm>
            <a:off x="323529" y="1635646"/>
            <a:ext cx="1944215" cy="4320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Introduction</a:t>
            </a:r>
            <a:endParaRPr dirty="0"/>
          </a:p>
        </p:txBody>
      </p:sp>
      <p:sp>
        <p:nvSpPr>
          <p:cNvPr id="379" name="Google Shape;379;p40"/>
          <p:cNvSpPr txBox="1">
            <a:spLocks noGrp="1"/>
          </p:cNvSpPr>
          <p:nvPr>
            <p:ph type="subTitle" idx="14"/>
          </p:nvPr>
        </p:nvSpPr>
        <p:spPr>
          <a:xfrm>
            <a:off x="6072198" y="1643056"/>
            <a:ext cx="2880321" cy="50405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Problem Statement</a:t>
            </a:r>
            <a:endParaRPr dirty="0"/>
          </a:p>
        </p:txBody>
      </p:sp>
      <p:sp>
        <p:nvSpPr>
          <p:cNvPr id="381" name="Google Shape;381;p40"/>
          <p:cNvSpPr txBox="1">
            <a:spLocks noGrp="1"/>
          </p:cNvSpPr>
          <p:nvPr>
            <p:ph type="subTitle" idx="1"/>
          </p:nvPr>
        </p:nvSpPr>
        <p:spPr>
          <a:xfrm>
            <a:off x="539552" y="2643758"/>
            <a:ext cx="1584176" cy="43204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smtClean="0"/>
              <a:t>Objectives</a:t>
            </a:r>
            <a:endParaRPr dirty="0"/>
          </a:p>
        </p:txBody>
      </p:sp>
      <p:sp>
        <p:nvSpPr>
          <p:cNvPr id="383" name="Google Shape;383;p40"/>
          <p:cNvSpPr txBox="1">
            <a:spLocks noGrp="1"/>
          </p:cNvSpPr>
          <p:nvPr>
            <p:ph type="subTitle" idx="3"/>
          </p:nvPr>
        </p:nvSpPr>
        <p:spPr>
          <a:xfrm>
            <a:off x="3143240" y="2643188"/>
            <a:ext cx="2664296" cy="43204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Platforms and Tools </a:t>
            </a:r>
            <a:endParaRPr dirty="0"/>
          </a:p>
        </p:txBody>
      </p:sp>
      <p:sp>
        <p:nvSpPr>
          <p:cNvPr id="385" name="Google Shape;385;p40"/>
          <p:cNvSpPr txBox="1">
            <a:spLocks noGrp="1"/>
          </p:cNvSpPr>
          <p:nvPr>
            <p:ph type="subTitle" idx="5"/>
          </p:nvPr>
        </p:nvSpPr>
        <p:spPr>
          <a:xfrm>
            <a:off x="5929322" y="2571750"/>
            <a:ext cx="3024336" cy="7200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smtClean="0"/>
              <a:t>System Requirement Specifications</a:t>
            </a:r>
            <a:endParaRPr dirty="0"/>
          </a:p>
        </p:txBody>
      </p:sp>
      <p:sp>
        <p:nvSpPr>
          <p:cNvPr id="387" name="Google Shape;387;p40"/>
          <p:cNvSpPr/>
          <p:nvPr/>
        </p:nvSpPr>
        <p:spPr>
          <a:xfrm>
            <a:off x="1187624" y="1275606"/>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4357686" y="1285866"/>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7429520" y="1285866"/>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1187624" y="228371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4357686" y="228599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500958" y="2214560"/>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1;p40"/>
          <p:cNvSpPr/>
          <p:nvPr/>
        </p:nvSpPr>
        <p:spPr>
          <a:xfrm>
            <a:off x="3286116" y="335756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1;p40"/>
          <p:cNvSpPr/>
          <p:nvPr/>
        </p:nvSpPr>
        <p:spPr>
          <a:xfrm>
            <a:off x="5500694" y="335756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3;p40"/>
          <p:cNvSpPr txBox="1">
            <a:spLocks noGrp="1"/>
          </p:cNvSpPr>
          <p:nvPr>
            <p:ph type="subTitle" idx="3"/>
          </p:nvPr>
        </p:nvSpPr>
        <p:spPr>
          <a:xfrm>
            <a:off x="539552" y="3723878"/>
            <a:ext cx="2016224" cy="64807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Implementation</a:t>
            </a:r>
            <a:endParaRPr dirty="0"/>
          </a:p>
        </p:txBody>
      </p:sp>
      <p:sp>
        <p:nvSpPr>
          <p:cNvPr id="30" name="Google Shape;383;p40"/>
          <p:cNvSpPr txBox="1">
            <a:spLocks noGrp="1"/>
          </p:cNvSpPr>
          <p:nvPr>
            <p:ph type="subTitle" idx="3"/>
          </p:nvPr>
        </p:nvSpPr>
        <p:spPr>
          <a:xfrm>
            <a:off x="2786050" y="3714758"/>
            <a:ext cx="1440160" cy="3600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Design</a:t>
            </a:r>
            <a:endParaRPr dirty="0"/>
          </a:p>
        </p:txBody>
      </p:sp>
      <p:sp>
        <p:nvSpPr>
          <p:cNvPr id="19" name="Google Shape;387;p40"/>
          <p:cNvSpPr/>
          <p:nvPr/>
        </p:nvSpPr>
        <p:spPr>
          <a:xfrm>
            <a:off x="1187624" y="336383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p:cNvSpPr txBox="1"/>
          <p:nvPr/>
        </p:nvSpPr>
        <p:spPr>
          <a:xfrm>
            <a:off x="4860032" y="3795885"/>
            <a:ext cx="1368152" cy="338554"/>
          </a:xfrm>
          <a:prstGeom prst="rect">
            <a:avLst/>
          </a:prstGeom>
          <a:noFill/>
        </p:spPr>
        <p:txBody>
          <a:bodyPr wrap="square" rtlCol="0">
            <a:spAutoFit/>
          </a:bodyPr>
          <a:lstStyle/>
          <a:p>
            <a:r>
              <a:rPr lang="en-US" sz="1600" dirty="0" smtClean="0">
                <a:solidFill>
                  <a:srgbClr val="FFC000"/>
                </a:solidFill>
                <a:latin typeface="Montserrat" charset="0"/>
              </a:rPr>
              <a:t>    </a:t>
            </a:r>
            <a:r>
              <a:rPr lang="en-US" sz="1600" b="1" dirty="0" smtClean="0">
                <a:solidFill>
                  <a:srgbClr val="FFC000"/>
                </a:solidFill>
                <a:latin typeface="Montserrat" charset="0"/>
              </a:rPr>
              <a:t>Testing</a:t>
            </a:r>
            <a:endParaRPr lang="en-US" sz="1600" b="1" dirty="0">
              <a:solidFill>
                <a:srgbClr val="FFC000"/>
              </a:solidFill>
              <a:latin typeface="Montserrat" charset="0"/>
            </a:endParaRPr>
          </a:p>
        </p:txBody>
      </p:sp>
      <p:sp>
        <p:nvSpPr>
          <p:cNvPr id="22" name="Google Shape;391;p40"/>
          <p:cNvSpPr/>
          <p:nvPr/>
        </p:nvSpPr>
        <p:spPr>
          <a:xfrm>
            <a:off x="7500958" y="3357568"/>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p:cNvSpPr txBox="1"/>
          <p:nvPr/>
        </p:nvSpPr>
        <p:spPr>
          <a:xfrm rot="10800000" flipV="1">
            <a:off x="7000892" y="3786196"/>
            <a:ext cx="1512168" cy="338554"/>
          </a:xfrm>
          <a:prstGeom prst="rect">
            <a:avLst/>
          </a:prstGeom>
          <a:noFill/>
        </p:spPr>
        <p:txBody>
          <a:bodyPr wrap="square" rtlCol="0">
            <a:spAutoFit/>
          </a:bodyPr>
          <a:lstStyle/>
          <a:p>
            <a:pPr lvl="0"/>
            <a:r>
              <a:rPr lang="en-US" sz="1600" b="1" dirty="0" smtClean="0">
                <a:solidFill>
                  <a:srgbClr val="FFC000"/>
                </a:solidFill>
                <a:latin typeface="Montserrat" charset="0"/>
              </a:rPr>
              <a:t>User Manual</a:t>
            </a:r>
          </a:p>
        </p:txBody>
      </p:sp>
      <p:sp>
        <p:nvSpPr>
          <p:cNvPr id="24" name="Google Shape;387;p40"/>
          <p:cNvSpPr/>
          <p:nvPr/>
        </p:nvSpPr>
        <p:spPr>
          <a:xfrm>
            <a:off x="1214414" y="4214824"/>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1;p40"/>
          <p:cNvSpPr/>
          <p:nvPr/>
        </p:nvSpPr>
        <p:spPr>
          <a:xfrm>
            <a:off x="4357686" y="4214824"/>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p:cNvSpPr txBox="1"/>
          <p:nvPr/>
        </p:nvSpPr>
        <p:spPr>
          <a:xfrm>
            <a:off x="683568" y="4659982"/>
            <a:ext cx="1728192" cy="338554"/>
          </a:xfrm>
          <a:prstGeom prst="rect">
            <a:avLst/>
          </a:prstGeom>
          <a:noFill/>
        </p:spPr>
        <p:txBody>
          <a:bodyPr wrap="square" rtlCol="0">
            <a:spAutoFit/>
          </a:bodyPr>
          <a:lstStyle/>
          <a:p>
            <a:r>
              <a:rPr lang="en-US" sz="1600" b="1" dirty="0" smtClean="0">
                <a:solidFill>
                  <a:srgbClr val="FFC000"/>
                </a:solidFill>
                <a:latin typeface="Montserrat" charset="0"/>
              </a:rPr>
              <a:t>Conclusion</a:t>
            </a:r>
            <a:endParaRPr lang="en-US" sz="1600" b="1" dirty="0">
              <a:solidFill>
                <a:srgbClr val="FFC000"/>
              </a:solidFill>
              <a:latin typeface="Montserrat" charset="0"/>
            </a:endParaRPr>
          </a:p>
        </p:txBody>
      </p:sp>
      <p:sp>
        <p:nvSpPr>
          <p:cNvPr id="33" name="TextBox 32"/>
          <p:cNvSpPr txBox="1"/>
          <p:nvPr/>
        </p:nvSpPr>
        <p:spPr>
          <a:xfrm>
            <a:off x="3571868" y="4643452"/>
            <a:ext cx="1656184" cy="338554"/>
          </a:xfrm>
          <a:prstGeom prst="rect">
            <a:avLst/>
          </a:prstGeom>
          <a:noFill/>
        </p:spPr>
        <p:txBody>
          <a:bodyPr wrap="square" rtlCol="0">
            <a:spAutoFit/>
          </a:bodyPr>
          <a:lstStyle/>
          <a:p>
            <a:r>
              <a:rPr lang="en-US" sz="1600" b="1" dirty="0" smtClean="0">
                <a:solidFill>
                  <a:srgbClr val="FFC000"/>
                </a:solidFill>
                <a:latin typeface="Montserrat" charset="0"/>
              </a:rPr>
              <a:t>Future Scope</a:t>
            </a:r>
            <a:endParaRPr lang="en-US" sz="1600" b="1" dirty="0">
              <a:solidFill>
                <a:srgbClr val="FFC000"/>
              </a:solidFill>
              <a:latin typeface="Montserrat" charset="0"/>
            </a:endParaRPr>
          </a:p>
        </p:txBody>
      </p:sp>
      <p:sp>
        <p:nvSpPr>
          <p:cNvPr id="34" name="Google Shape;391;p40"/>
          <p:cNvSpPr/>
          <p:nvPr/>
        </p:nvSpPr>
        <p:spPr>
          <a:xfrm>
            <a:off x="6500826" y="4214824"/>
            <a:ext cx="159300" cy="159300"/>
          </a:xfrm>
          <a:prstGeom prst="ellipse">
            <a:avLst/>
          </a:prstGeom>
          <a:solidFill>
            <a:srgbClr val="FFFFFF"/>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p:cNvSpPr txBox="1"/>
          <p:nvPr/>
        </p:nvSpPr>
        <p:spPr>
          <a:xfrm>
            <a:off x="5929322" y="4643452"/>
            <a:ext cx="1872208" cy="338554"/>
          </a:xfrm>
          <a:prstGeom prst="rect">
            <a:avLst/>
          </a:prstGeom>
          <a:noFill/>
        </p:spPr>
        <p:txBody>
          <a:bodyPr wrap="square" rtlCol="0">
            <a:spAutoFit/>
          </a:bodyPr>
          <a:lstStyle/>
          <a:p>
            <a:r>
              <a:rPr lang="en-US" sz="1600" b="1" dirty="0" smtClean="0">
                <a:solidFill>
                  <a:srgbClr val="FFC000"/>
                </a:solidFill>
                <a:latin typeface="Montserrat" charset="0"/>
              </a:rPr>
              <a:t>References</a:t>
            </a:r>
            <a:endParaRPr lang="en-US" sz="1600" b="1" dirty="0">
              <a:solidFill>
                <a:srgbClr val="FFC000"/>
              </a:solidFill>
              <a:latin typeface="Montserrat" charset="0"/>
            </a:endParaRP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4</a:t>
            </a:r>
            <a:endParaRP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857224" y="1071552"/>
            <a:ext cx="7883506" cy="3857652"/>
          </a:xfrm>
        </p:spPr>
        <p:txBody>
          <a:bodyPr/>
          <a:lstStyle/>
          <a:p>
            <a:pPr algn="l"/>
            <a:r>
              <a:rPr lang="en-US" dirty="0" smtClean="0"/>
              <a:t>Data Flow Diagrams show the flow of data from external entities into the system, and from one process to another within the system. </a:t>
            </a:r>
            <a:endParaRPr lang="en-US" dirty="0"/>
          </a:p>
        </p:txBody>
      </p:sp>
      <p:sp>
        <p:nvSpPr>
          <p:cNvPr id="6" name="Title 5"/>
          <p:cNvSpPr>
            <a:spLocks noGrp="1"/>
          </p:cNvSpPr>
          <p:nvPr>
            <p:ph type="title"/>
          </p:nvPr>
        </p:nvSpPr>
        <p:spPr/>
        <p:txBody>
          <a:bodyPr/>
          <a:lstStyle/>
          <a:p>
            <a:r>
              <a:rPr lang="en-US" dirty="0" smtClean="0"/>
              <a:t>Data Flow Diagrams</a:t>
            </a:r>
            <a:endParaRPr lang="en-US" dirty="0"/>
          </a:p>
        </p:txBody>
      </p:sp>
      <p:sp>
        <p:nvSpPr>
          <p:cNvPr id="8" name="Rectangle 7"/>
          <p:cNvSpPr/>
          <p:nvPr/>
        </p:nvSpPr>
        <p:spPr>
          <a:xfrm>
            <a:off x="3286116" y="4286262"/>
            <a:ext cx="2786082" cy="5715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Level-0-DFD </a:t>
            </a:r>
            <a:endParaRPr lang="en-US" dirty="0">
              <a:solidFill>
                <a:srgbClr val="FF0000"/>
              </a:solidFill>
            </a:endParaRPr>
          </a:p>
        </p:txBody>
      </p:sp>
      <p:pic>
        <p:nvPicPr>
          <p:cNvPr id="7" name="Picture 6" descr="Screenshot (69).png"/>
          <p:cNvPicPr>
            <a:picLocks noChangeAspect="1"/>
          </p:cNvPicPr>
          <p:nvPr/>
        </p:nvPicPr>
        <p:blipFill>
          <a:blip r:embed="rId2"/>
          <a:stretch>
            <a:fillRect/>
          </a:stretch>
        </p:blipFill>
        <p:spPr>
          <a:xfrm>
            <a:off x="1547664" y="1851670"/>
            <a:ext cx="6011114" cy="1838582"/>
          </a:xfrm>
          <a:prstGeom prst="rect">
            <a:avLst/>
          </a:prstGeom>
        </p:spPr>
      </p:pic>
    </p:spTree>
  </p:cSld>
  <p:clrMapOvr>
    <a:masterClrMapping/>
  </p:clrMapOvr>
  <p:transition spd="med">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Flow Diagrams</a:t>
            </a:r>
            <a:endParaRPr lang="en-US" dirty="0"/>
          </a:p>
        </p:txBody>
      </p:sp>
      <p:pic>
        <p:nvPicPr>
          <p:cNvPr id="3074" name="Picture 2"/>
          <p:cNvPicPr>
            <a:picLocks noChangeAspect="1" noChangeArrowheads="1"/>
          </p:cNvPicPr>
          <p:nvPr/>
        </p:nvPicPr>
        <p:blipFill>
          <a:blip r:embed="rId2"/>
          <a:srcRect/>
          <a:stretch>
            <a:fillRect/>
          </a:stretch>
        </p:blipFill>
        <p:spPr bwMode="auto">
          <a:xfrm>
            <a:off x="2543175" y="1190625"/>
            <a:ext cx="4057650" cy="2762250"/>
          </a:xfrm>
          <a:prstGeom prst="rect">
            <a:avLst/>
          </a:prstGeom>
          <a:noFill/>
          <a:ln w="9525">
            <a:noFill/>
            <a:miter lim="800000"/>
            <a:headEnd/>
            <a:tailEnd/>
          </a:ln>
          <a:effectLst/>
        </p:spPr>
      </p:pic>
      <p:sp>
        <p:nvSpPr>
          <p:cNvPr id="7" name="Rectangle 6"/>
          <p:cNvSpPr/>
          <p:nvPr/>
        </p:nvSpPr>
        <p:spPr>
          <a:xfrm>
            <a:off x="2643174" y="4071948"/>
            <a:ext cx="2928958" cy="6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C00000"/>
                </a:solidFill>
              </a:rPr>
              <a:t>Level-1-DFD</a:t>
            </a:r>
            <a:r>
              <a:rPr lang="en-US" dirty="0" smtClean="0"/>
              <a:t> </a:t>
            </a:r>
            <a:endParaRPr lang="en-US" dirty="0"/>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Flow Diagrams</a:t>
            </a:r>
            <a:endParaRPr lang="en-US" dirty="0"/>
          </a:p>
        </p:txBody>
      </p:sp>
      <p:sp>
        <p:nvSpPr>
          <p:cNvPr id="7" name="Rectangle 6"/>
          <p:cNvSpPr/>
          <p:nvPr/>
        </p:nvSpPr>
        <p:spPr>
          <a:xfrm>
            <a:off x="5868144" y="2715766"/>
            <a:ext cx="2928958" cy="6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C00000"/>
                </a:solidFill>
              </a:rPr>
              <a:t>Level-2-DFD</a:t>
            </a:r>
            <a:r>
              <a:rPr lang="en-US" dirty="0" smtClean="0"/>
              <a:t> </a:t>
            </a:r>
            <a:endParaRPr lang="en-US" dirty="0"/>
          </a:p>
        </p:txBody>
      </p:sp>
      <p:pic>
        <p:nvPicPr>
          <p:cNvPr id="8" name="Picture 7" descr="Screenshot (9).png"/>
          <p:cNvPicPr>
            <a:picLocks noChangeAspect="1"/>
          </p:cNvPicPr>
          <p:nvPr/>
        </p:nvPicPr>
        <p:blipFill>
          <a:blip r:embed="rId2"/>
          <a:stretch>
            <a:fillRect/>
          </a:stretch>
        </p:blipFill>
        <p:spPr>
          <a:xfrm>
            <a:off x="0" y="915566"/>
            <a:ext cx="5724128" cy="4227934"/>
          </a:xfrm>
          <a:prstGeom prst="rect">
            <a:avLst/>
          </a:prstGeom>
        </p:spPr>
      </p:pic>
    </p:spTree>
  </p:cSld>
  <p:clrMapOvr>
    <a:masterClrMapping/>
  </p:clrMapOvr>
  <p:transition spd="med">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Flow Diagrams</a:t>
            </a:r>
            <a:endParaRPr lang="en-US" dirty="0"/>
          </a:p>
        </p:txBody>
      </p:sp>
      <p:sp>
        <p:nvSpPr>
          <p:cNvPr id="7" name="Rectangle 6"/>
          <p:cNvSpPr/>
          <p:nvPr/>
        </p:nvSpPr>
        <p:spPr>
          <a:xfrm>
            <a:off x="5868144" y="2715766"/>
            <a:ext cx="2928958" cy="6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C00000"/>
                </a:solidFill>
              </a:rPr>
              <a:t>Level-2-DFD</a:t>
            </a:r>
            <a:r>
              <a:rPr lang="en-US" dirty="0" smtClean="0"/>
              <a:t> </a:t>
            </a:r>
            <a:endParaRPr lang="en-US" dirty="0"/>
          </a:p>
        </p:txBody>
      </p:sp>
      <p:pic>
        <p:nvPicPr>
          <p:cNvPr id="5" name="Picture 4" descr="Screenshot (11).png"/>
          <p:cNvPicPr>
            <a:picLocks noChangeAspect="1"/>
          </p:cNvPicPr>
          <p:nvPr/>
        </p:nvPicPr>
        <p:blipFill>
          <a:blip r:embed="rId2"/>
          <a:stretch>
            <a:fillRect/>
          </a:stretch>
        </p:blipFill>
        <p:spPr>
          <a:xfrm>
            <a:off x="0" y="987575"/>
            <a:ext cx="5675556" cy="4155926"/>
          </a:xfrm>
          <a:prstGeom prst="rect">
            <a:avLst/>
          </a:prstGeo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jpeg"/>
          <p:cNvPicPr/>
          <p:nvPr/>
        </p:nvPicPr>
        <p:blipFill>
          <a:blip r:embed="rId2" cstate="print"/>
          <a:stretch>
            <a:fillRect/>
          </a:stretch>
        </p:blipFill>
        <p:spPr>
          <a:xfrm>
            <a:off x="395536" y="267494"/>
            <a:ext cx="7189261" cy="4608512"/>
          </a:xfrm>
          <a:prstGeom prst="rect">
            <a:avLst/>
          </a:prstGeom>
        </p:spPr>
      </p:pic>
      <p:sp>
        <p:nvSpPr>
          <p:cNvPr id="4" name="Subtitle 8"/>
          <p:cNvSpPr txBox="1">
            <a:spLocks/>
          </p:cNvSpPr>
          <p:nvPr/>
        </p:nvSpPr>
        <p:spPr>
          <a:xfrm>
            <a:off x="6660232" y="3651870"/>
            <a:ext cx="223224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ts val="1000"/>
              </a:spcAft>
              <a:buClrTx/>
              <a:buSzTx/>
              <a:buFont typeface="Arial"/>
              <a:buNone/>
              <a:tabLst/>
              <a:defRPr/>
            </a:pPr>
            <a:endParaRPr lang="en-IN" i="1" dirty="0" smtClean="0">
              <a:solidFill>
                <a:schemeClr val="bg1"/>
              </a:solidFill>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 typeface="Arial"/>
              <a:buNone/>
              <a:tabLst/>
              <a:defRPr/>
            </a:pPr>
            <a:r>
              <a:rPr lang="en-IN" i="1" dirty="0" smtClean="0">
                <a:solidFill>
                  <a:schemeClr val="bg1"/>
                </a:solidFill>
                <a:latin typeface="Times New Roman" pitchFamily="18" charset="0"/>
                <a:cs typeface="Arial" pitchFamily="34" charset="0"/>
              </a:rPr>
              <a:t>    ACTIVITY  DIAGRAM</a:t>
            </a:r>
            <a:endParaRPr kumimoji="0" lang="en-US" sz="1800" b="0" i="0" u="none" strike="noStrike" kern="0" cap="none" spc="0" normalizeH="0" baseline="0" noProof="0" dirty="0" smtClean="0">
              <a:ln>
                <a:noFill/>
              </a:ln>
              <a:solidFill>
                <a:schemeClr val="bg1"/>
              </a:solidFill>
              <a:effectLst/>
              <a:uLnTx/>
              <a:uFillTx/>
              <a:latin typeface="Arial" pitchFamily="34" charset="0"/>
              <a:ea typeface="+mn-ea"/>
              <a:cs typeface="Arial"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chemeClr val="bg1"/>
              </a:solidFill>
              <a:effectLst/>
              <a:uLnTx/>
              <a:uFillTx/>
              <a:latin typeface="+mn-lt"/>
              <a:ea typeface="+mn-ea"/>
              <a:cs typeface="+mn-cs"/>
              <a:sym typeface="Arial"/>
            </a:endParaRPr>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5</a:t>
            </a:r>
            <a:endParaRPr/>
          </a:p>
        </p:txBody>
      </p:sp>
    </p:spTree>
  </p:cSld>
  <p:clrMapOvr>
    <a:masterClrMapping/>
  </p:clrMapOvr>
  <p:transition spd="med">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Implementation</a:t>
            </a:r>
            <a:endParaRPr lang="en-IN" dirty="0"/>
          </a:p>
        </p:txBody>
      </p:sp>
      <p:pic>
        <p:nvPicPr>
          <p:cNvPr id="1026" name="Picture 2"/>
          <p:cNvPicPr>
            <a:picLocks noChangeAspect="1" noChangeArrowheads="1"/>
          </p:cNvPicPr>
          <p:nvPr/>
        </p:nvPicPr>
        <p:blipFill>
          <a:blip r:embed="rId2"/>
          <a:srcRect/>
          <a:stretch>
            <a:fillRect/>
          </a:stretch>
        </p:blipFill>
        <p:spPr bwMode="auto">
          <a:xfrm>
            <a:off x="714348" y="1563638"/>
            <a:ext cx="5548328" cy="3360243"/>
          </a:xfrm>
          <a:prstGeom prst="rect">
            <a:avLst/>
          </a:prstGeom>
          <a:noFill/>
          <a:ln w="9525">
            <a:noFill/>
            <a:miter lim="800000"/>
            <a:headEnd/>
            <a:tailEnd/>
          </a:ln>
          <a:effectLst/>
        </p:spPr>
      </p:pic>
      <p:sp>
        <p:nvSpPr>
          <p:cNvPr id="5" name="Rectangle 4"/>
          <p:cNvSpPr/>
          <p:nvPr/>
        </p:nvSpPr>
        <p:spPr>
          <a:xfrm>
            <a:off x="6500826" y="2500312"/>
            <a:ext cx="2286016"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MVC</a:t>
            </a:r>
            <a:endParaRPr lang="en-US" sz="1800" dirty="0"/>
          </a:p>
        </p:txBody>
      </p:sp>
      <p:sp>
        <p:nvSpPr>
          <p:cNvPr id="7" name="TextBox 6"/>
          <p:cNvSpPr txBox="1"/>
          <p:nvPr/>
        </p:nvSpPr>
        <p:spPr>
          <a:xfrm>
            <a:off x="467544" y="987574"/>
            <a:ext cx="3024336" cy="369332"/>
          </a:xfrm>
          <a:prstGeom prst="rect">
            <a:avLst/>
          </a:prstGeom>
          <a:noFill/>
        </p:spPr>
        <p:txBody>
          <a:bodyPr wrap="square" rtlCol="0">
            <a:spAutoFit/>
          </a:bodyPr>
          <a:lstStyle/>
          <a:p>
            <a:pPr>
              <a:buFont typeface="Arial" pitchFamily="34" charset="0"/>
              <a:buChar char="•"/>
            </a:pPr>
            <a:r>
              <a:rPr lang="en-US" sz="1800" dirty="0" smtClean="0"/>
              <a:t> </a:t>
            </a:r>
            <a:r>
              <a:rPr lang="en-US" sz="1800" b="1" dirty="0" smtClean="0"/>
              <a:t> </a:t>
            </a:r>
            <a:r>
              <a:rPr lang="en-US" sz="1800" b="1" dirty="0" smtClean="0">
                <a:solidFill>
                  <a:schemeClr val="accent1"/>
                </a:solidFill>
                <a:latin typeface="Montserrat" charset="0"/>
              </a:rPr>
              <a:t>Methodology</a:t>
            </a:r>
            <a:endParaRPr lang="en-US" sz="1800" b="1" dirty="0">
              <a:solidFill>
                <a:schemeClr val="accent1"/>
              </a:solidFill>
              <a:latin typeface="Montserrat" charset="0"/>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1059582"/>
            <a:ext cx="8424936" cy="4083918"/>
          </a:xfrm>
        </p:spPr>
        <p:txBody>
          <a:bodyPr/>
          <a:lstStyle/>
          <a:p>
            <a:r>
              <a:rPr lang="en-US" sz="1600" b="1" dirty="0" smtClean="0"/>
              <a:t>Functional Modules </a:t>
            </a:r>
          </a:p>
          <a:p>
            <a:endParaRPr lang="en-US" sz="1200" dirty="0" smtClean="0"/>
          </a:p>
          <a:p>
            <a:r>
              <a:rPr lang="en-US" sz="1200" dirty="0" smtClean="0"/>
              <a:t>• </a:t>
            </a:r>
            <a:r>
              <a:rPr lang="en-US" sz="1200" b="1" dirty="0" smtClean="0"/>
              <a:t>Home Page</a:t>
            </a:r>
            <a:r>
              <a:rPr lang="en-US" sz="1200" dirty="0" smtClean="0"/>
              <a:t>: Contains the overview of Café with </a:t>
            </a:r>
            <a:r>
              <a:rPr lang="en-US" sz="1200" dirty="0" err="1" smtClean="0"/>
              <a:t>WhatsApp</a:t>
            </a:r>
            <a:r>
              <a:rPr lang="en-US" sz="1200" dirty="0" smtClean="0"/>
              <a:t> Quick Chat. It also has developer’s contact and Social Media Handles of the Café. </a:t>
            </a:r>
          </a:p>
          <a:p>
            <a:endParaRPr lang="en-US" sz="1200" dirty="0" smtClean="0"/>
          </a:p>
          <a:p>
            <a:r>
              <a:rPr lang="en-US" sz="1200" dirty="0" smtClean="0"/>
              <a:t>• </a:t>
            </a:r>
            <a:r>
              <a:rPr lang="en-US" sz="1200" b="1" dirty="0" smtClean="0"/>
              <a:t>Gallery Page</a:t>
            </a:r>
            <a:r>
              <a:rPr lang="en-US" sz="1200" dirty="0" smtClean="0"/>
              <a:t>: Carousel of beautiful and attractive inside/outside images of the Café. </a:t>
            </a:r>
          </a:p>
          <a:p>
            <a:endParaRPr lang="en-US" sz="1200" dirty="0" smtClean="0"/>
          </a:p>
          <a:p>
            <a:r>
              <a:rPr lang="en-US" sz="1200" dirty="0" smtClean="0"/>
              <a:t>• </a:t>
            </a:r>
            <a:r>
              <a:rPr lang="en-US" sz="1200" b="1" dirty="0" smtClean="0"/>
              <a:t>About Us Page</a:t>
            </a:r>
            <a:r>
              <a:rPr lang="en-US" sz="1200" dirty="0" smtClean="0"/>
              <a:t>: Contains Owner’s information such as Address, Phone Number and Google Co-ordinates. It also has Establishment Overview. </a:t>
            </a:r>
          </a:p>
          <a:p>
            <a:endParaRPr lang="en-US" sz="1200" dirty="0" smtClean="0"/>
          </a:p>
          <a:p>
            <a:r>
              <a:rPr lang="en-US" sz="1200" dirty="0" smtClean="0"/>
              <a:t>• </a:t>
            </a:r>
            <a:r>
              <a:rPr lang="en-US" sz="1200" b="1" dirty="0" smtClean="0"/>
              <a:t>Menu Page</a:t>
            </a:r>
            <a:r>
              <a:rPr lang="en-US" sz="1200" dirty="0" smtClean="0"/>
              <a:t>: All food items are embedded here with their Description, Images and Price. It allows adding food items to the cart with number of quantities. </a:t>
            </a:r>
          </a:p>
          <a:p>
            <a:endParaRPr lang="en-US" sz="1200" dirty="0" smtClean="0"/>
          </a:p>
          <a:p>
            <a:r>
              <a:rPr lang="en-US" sz="1200" dirty="0" smtClean="0"/>
              <a:t>• </a:t>
            </a:r>
            <a:r>
              <a:rPr lang="en-US" sz="1200" b="1" dirty="0" smtClean="0"/>
              <a:t>Reach Us Page</a:t>
            </a:r>
            <a:r>
              <a:rPr lang="en-US" sz="1200" dirty="0" smtClean="0"/>
              <a:t>: It has a form with First Name, Last Name, Email and Message. All fields are mandatory and these can never be empty. </a:t>
            </a:r>
          </a:p>
          <a:p>
            <a:endParaRPr lang="en-US" sz="1200" dirty="0" smtClean="0"/>
          </a:p>
          <a:p>
            <a:r>
              <a:rPr lang="en-US" sz="1200" dirty="0" smtClean="0"/>
              <a:t>•  </a:t>
            </a:r>
            <a:r>
              <a:rPr lang="en-US" sz="1200" b="1" dirty="0" smtClean="0"/>
              <a:t>My Cart</a:t>
            </a:r>
            <a:r>
              <a:rPr lang="en-US" sz="1200" dirty="0" smtClean="0"/>
              <a:t>: All food items added in Menu are reflected here with number of quantities and total amount. Once cart is finalized, we can proceed to checkout and enter the credentials and choose cash/card payments. Once payment is successful, order is placed and the invoice is mailed to Customer’s Email ID.</a:t>
            </a:r>
            <a:endParaRPr lang="en-US" dirty="0"/>
          </a:p>
        </p:txBody>
      </p:sp>
      <p:sp>
        <p:nvSpPr>
          <p:cNvPr id="3" name="Title 2"/>
          <p:cNvSpPr>
            <a:spLocks noGrp="1"/>
          </p:cNvSpPr>
          <p:nvPr>
            <p:ph type="title"/>
          </p:nvPr>
        </p:nvSpPr>
        <p:spPr/>
        <p:txBody>
          <a:bodyPr/>
          <a:lstStyle/>
          <a:p>
            <a:r>
              <a:rPr lang="en-US" dirty="0" smtClean="0"/>
              <a:t>Implementation</a:t>
            </a:r>
            <a:endParaRPr lang="en-US" dirty="0"/>
          </a:p>
        </p:txBody>
      </p:sp>
    </p:spTree>
  </p:cSld>
  <p:clrMapOvr>
    <a:masterClrMapping/>
  </p:clrMapOvr>
  <p:transition spd="med">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71600" y="2211710"/>
            <a:ext cx="5544616" cy="2088232"/>
          </a:xfrm>
        </p:spPr>
        <p:txBody>
          <a:bodyPr/>
          <a:lstStyle/>
          <a:p>
            <a:pPr>
              <a:buFont typeface="Arial" pitchFamily="34" charset="0"/>
              <a:buChar char="•"/>
            </a:pPr>
            <a:r>
              <a:rPr lang="en-US" dirty="0" smtClean="0"/>
              <a:t>JSX is a syntax extension to JavaScript. It is used with React to describe what the user interface should look like. </a:t>
            </a:r>
          </a:p>
          <a:p>
            <a:pPr>
              <a:buFont typeface="Arial" pitchFamily="34" charset="0"/>
              <a:buChar char="•"/>
            </a:pPr>
            <a:endParaRPr lang="en-US" dirty="0" smtClean="0"/>
          </a:p>
          <a:p>
            <a:pPr>
              <a:buFont typeface="Arial" pitchFamily="34" charset="0"/>
              <a:buChar char="•"/>
            </a:pPr>
            <a:r>
              <a:rPr lang="en-US" dirty="0" smtClean="0"/>
              <a:t>By using JSX, we can write HTML structures in the same file that contains JavaScript code. </a:t>
            </a:r>
          </a:p>
          <a:p>
            <a:pPr>
              <a:buFont typeface="Arial" pitchFamily="34" charset="0"/>
              <a:buChar char="•"/>
            </a:pPr>
            <a:endParaRPr lang="en-US" dirty="0" smtClean="0"/>
          </a:p>
          <a:p>
            <a:pPr>
              <a:buFont typeface="Arial" pitchFamily="34" charset="0"/>
              <a:buChar char="•"/>
            </a:pPr>
            <a:r>
              <a:rPr lang="en-US" dirty="0" smtClean="0"/>
              <a:t>This makes the code easier to understand and debug, as it avoids the usage of complex JavaScript DOM structures.</a:t>
            </a:r>
            <a:endParaRPr lang="en-US" dirty="0"/>
          </a:p>
        </p:txBody>
      </p:sp>
      <p:sp>
        <p:nvSpPr>
          <p:cNvPr id="3" name="Title 2"/>
          <p:cNvSpPr>
            <a:spLocks noGrp="1"/>
          </p:cNvSpPr>
          <p:nvPr>
            <p:ph type="title"/>
          </p:nvPr>
        </p:nvSpPr>
        <p:spPr/>
        <p:txBody>
          <a:bodyPr/>
          <a:lstStyle/>
          <a:p>
            <a:r>
              <a:rPr lang="en-US" dirty="0" smtClean="0"/>
              <a:t>Implementation </a:t>
            </a:r>
            <a:endParaRPr lang="en-US" dirty="0"/>
          </a:p>
        </p:txBody>
      </p:sp>
      <p:sp>
        <p:nvSpPr>
          <p:cNvPr id="5" name="TextBox 4"/>
          <p:cNvSpPr txBox="1"/>
          <p:nvPr/>
        </p:nvSpPr>
        <p:spPr>
          <a:xfrm>
            <a:off x="395536" y="1491630"/>
            <a:ext cx="8424936" cy="553998"/>
          </a:xfrm>
          <a:prstGeom prst="rect">
            <a:avLst/>
          </a:prstGeom>
          <a:noFill/>
        </p:spPr>
        <p:txBody>
          <a:bodyPr wrap="square" rtlCol="0">
            <a:spAutoFit/>
          </a:bodyPr>
          <a:lstStyle/>
          <a:p>
            <a:r>
              <a:rPr lang="en-US" sz="1600" b="1" dirty="0" smtClean="0">
                <a:solidFill>
                  <a:schemeClr val="accent1"/>
                </a:solidFill>
                <a:latin typeface="Montserrat" charset="0"/>
              </a:rPr>
              <a:t>Implementation of Functions:</a:t>
            </a:r>
          </a:p>
          <a:p>
            <a:r>
              <a:rPr lang="en-US" b="1" dirty="0" smtClean="0">
                <a:solidFill>
                  <a:srgbClr val="FFC000"/>
                </a:solidFill>
              </a:rPr>
              <a:t>                          </a:t>
            </a:r>
          </a:p>
        </p:txBody>
      </p:sp>
      <p:pic>
        <p:nvPicPr>
          <p:cNvPr id="6" name="Picture 5" descr="jsx.jpg"/>
          <p:cNvPicPr>
            <a:picLocks noChangeAspect="1"/>
          </p:cNvPicPr>
          <p:nvPr/>
        </p:nvPicPr>
        <p:blipFill>
          <a:blip r:embed="rId2"/>
          <a:stretch>
            <a:fillRect/>
          </a:stretch>
        </p:blipFill>
        <p:spPr>
          <a:xfrm>
            <a:off x="1403648" y="4515966"/>
            <a:ext cx="6120680" cy="504056"/>
          </a:xfrm>
          <a:prstGeom prst="rect">
            <a:avLst/>
          </a:prstGeom>
        </p:spPr>
      </p:pic>
      <p:pic>
        <p:nvPicPr>
          <p:cNvPr id="7" name="Picture 6" descr="JSX-image1.png"/>
          <p:cNvPicPr>
            <a:picLocks noChangeAspect="1"/>
          </p:cNvPicPr>
          <p:nvPr/>
        </p:nvPicPr>
        <p:blipFill>
          <a:blip r:embed="rId3"/>
          <a:stretch>
            <a:fillRect/>
          </a:stretch>
        </p:blipFill>
        <p:spPr>
          <a:xfrm>
            <a:off x="6681326" y="2499742"/>
            <a:ext cx="2462674" cy="1296144"/>
          </a:xfrm>
          <a:prstGeom prst="rect">
            <a:avLst/>
          </a:prstGeom>
        </p:spPr>
      </p:pic>
      <p:sp>
        <p:nvSpPr>
          <p:cNvPr id="8" name="TextBox 7"/>
          <p:cNvSpPr txBox="1"/>
          <p:nvPr/>
        </p:nvSpPr>
        <p:spPr>
          <a:xfrm>
            <a:off x="611560" y="1059582"/>
            <a:ext cx="7848872" cy="307777"/>
          </a:xfrm>
          <a:prstGeom prst="rect">
            <a:avLst/>
          </a:prstGeom>
          <a:noFill/>
        </p:spPr>
        <p:txBody>
          <a:bodyPr wrap="square" rtlCol="0">
            <a:spAutoFit/>
          </a:bodyPr>
          <a:lstStyle/>
          <a:p>
            <a:r>
              <a:rPr lang="en-US" b="1" dirty="0" smtClean="0">
                <a:solidFill>
                  <a:srgbClr val="FFC000"/>
                </a:solidFill>
                <a:latin typeface="Montserrat" charset="0"/>
              </a:rPr>
              <a:t>                            Client Side Programming Language:  </a:t>
            </a:r>
            <a:r>
              <a:rPr lang="en-US" b="1" dirty="0" err="1" smtClean="0">
                <a:solidFill>
                  <a:srgbClr val="FFC000"/>
                </a:solidFill>
                <a:latin typeface="Montserrat" charset="0"/>
              </a:rPr>
              <a:t>ReactJS</a:t>
            </a:r>
            <a:endParaRPr lang="en-US" b="1" dirty="0">
              <a:solidFill>
                <a:srgbClr val="FFC000"/>
              </a:solidFill>
              <a:latin typeface="Montserrat" charset="0"/>
            </a:endParaRPr>
          </a:p>
        </p:txBody>
      </p:sp>
      <p:sp>
        <p:nvSpPr>
          <p:cNvPr id="9" name="TextBox 8"/>
          <p:cNvSpPr txBox="1"/>
          <p:nvPr/>
        </p:nvSpPr>
        <p:spPr>
          <a:xfrm>
            <a:off x="755576" y="1851670"/>
            <a:ext cx="3384376" cy="523220"/>
          </a:xfrm>
          <a:prstGeom prst="rect">
            <a:avLst/>
          </a:prstGeom>
          <a:noFill/>
        </p:spPr>
        <p:txBody>
          <a:bodyPr wrap="square" rtlCol="0">
            <a:spAutoFit/>
          </a:bodyPr>
          <a:lstStyle/>
          <a:p>
            <a:pPr>
              <a:buFont typeface="Arial" pitchFamily="34" charset="0"/>
              <a:buChar char="•"/>
            </a:pPr>
            <a:r>
              <a:rPr lang="en-US" dirty="0" smtClean="0"/>
              <a:t>  </a:t>
            </a:r>
            <a:r>
              <a:rPr lang="en-US" sz="1200" b="1" dirty="0" smtClean="0">
                <a:solidFill>
                  <a:schemeClr val="accent1"/>
                </a:solidFill>
                <a:latin typeface="Montserrat" charset="0"/>
              </a:rPr>
              <a:t>JavaScript Syntax Extension</a:t>
            </a:r>
            <a:endParaRPr lang="en-US" b="1" dirty="0" smtClean="0">
              <a:solidFill>
                <a:schemeClr val="accent1"/>
              </a:solidFill>
              <a:latin typeface="Montserrat" charset="0"/>
            </a:endParaRPr>
          </a:p>
          <a:p>
            <a:pPr>
              <a:buFont typeface="Arial" pitchFamily="34" charset="0"/>
              <a:buChar char="•"/>
            </a:pPr>
            <a:endParaRPr lang="en-US" dirty="0"/>
          </a:p>
        </p:txBody>
      </p:sp>
    </p:spTree>
  </p:cSld>
  <p:clrMapOvr>
    <a:masterClrMapping/>
  </p:clrMapOvr>
  <p:transition spd="med">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1</a:t>
            </a:r>
            <a:endParaRPr/>
          </a:p>
        </p:txBody>
      </p:sp>
    </p:spTree>
  </p:cSld>
  <p:clrMapOvr>
    <a:masterClrMapping/>
  </p:clrMapOvr>
  <p:transition spd="med">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15616" y="1923678"/>
            <a:ext cx="6048672" cy="576064"/>
          </a:xfrm>
        </p:spPr>
        <p:txBody>
          <a:bodyPr/>
          <a:lstStyle/>
          <a:p>
            <a:r>
              <a:rPr lang="en-US" sz="1200" dirty="0" smtClean="0"/>
              <a:t>  </a:t>
            </a:r>
            <a:r>
              <a:rPr lang="en-US" sz="1200" dirty="0" err="1" smtClean="0"/>
              <a:t>GraphQL</a:t>
            </a:r>
            <a:r>
              <a:rPr lang="en-US" sz="1200" dirty="0" smtClean="0"/>
              <a:t> is a query language for APIs and a runtime for fulfilling those queries with your existing data. </a:t>
            </a:r>
            <a:endParaRPr lang="en-US" dirty="0" smtClean="0"/>
          </a:p>
        </p:txBody>
      </p:sp>
      <p:sp>
        <p:nvSpPr>
          <p:cNvPr id="3" name="Title 2"/>
          <p:cNvSpPr>
            <a:spLocks noGrp="1"/>
          </p:cNvSpPr>
          <p:nvPr>
            <p:ph type="title"/>
          </p:nvPr>
        </p:nvSpPr>
        <p:spPr/>
        <p:txBody>
          <a:bodyPr/>
          <a:lstStyle/>
          <a:p>
            <a:r>
              <a:rPr lang="en-US" dirty="0" smtClean="0"/>
              <a:t>Implementation </a:t>
            </a:r>
            <a:endParaRPr lang="en-US" dirty="0"/>
          </a:p>
        </p:txBody>
      </p:sp>
      <p:sp>
        <p:nvSpPr>
          <p:cNvPr id="5" name="TextBox 4"/>
          <p:cNvSpPr txBox="1"/>
          <p:nvPr/>
        </p:nvSpPr>
        <p:spPr>
          <a:xfrm>
            <a:off x="395536" y="1131590"/>
            <a:ext cx="8424936" cy="553998"/>
          </a:xfrm>
          <a:prstGeom prst="rect">
            <a:avLst/>
          </a:prstGeom>
          <a:noFill/>
        </p:spPr>
        <p:txBody>
          <a:bodyPr wrap="square" rtlCol="0">
            <a:spAutoFit/>
          </a:bodyPr>
          <a:lstStyle/>
          <a:p>
            <a:r>
              <a:rPr lang="en-US" sz="1600" b="1" dirty="0" smtClean="0">
                <a:solidFill>
                  <a:schemeClr val="accent1"/>
                </a:solidFill>
                <a:latin typeface="Montserrat" charset="0"/>
              </a:rPr>
              <a:t>Implementation of Functions:</a:t>
            </a:r>
          </a:p>
          <a:p>
            <a:r>
              <a:rPr lang="en-US" b="1" dirty="0" smtClean="0">
                <a:solidFill>
                  <a:srgbClr val="FFC000"/>
                </a:solidFill>
              </a:rPr>
              <a:t>                          </a:t>
            </a:r>
          </a:p>
        </p:txBody>
      </p:sp>
      <p:sp>
        <p:nvSpPr>
          <p:cNvPr id="9" name="TextBox 8"/>
          <p:cNvSpPr txBox="1"/>
          <p:nvPr/>
        </p:nvSpPr>
        <p:spPr>
          <a:xfrm>
            <a:off x="755576" y="1563638"/>
            <a:ext cx="5040560" cy="523220"/>
          </a:xfrm>
          <a:prstGeom prst="rect">
            <a:avLst/>
          </a:prstGeom>
          <a:noFill/>
        </p:spPr>
        <p:txBody>
          <a:bodyPr wrap="square" rtlCol="0">
            <a:spAutoFit/>
          </a:bodyPr>
          <a:lstStyle/>
          <a:p>
            <a:pPr>
              <a:buFont typeface="Arial" pitchFamily="34" charset="0"/>
              <a:buChar char="•"/>
            </a:pPr>
            <a:r>
              <a:rPr lang="en-US" dirty="0" smtClean="0"/>
              <a:t>  </a:t>
            </a:r>
            <a:r>
              <a:rPr lang="en-US" b="1" dirty="0" err="1" smtClean="0">
                <a:solidFill>
                  <a:schemeClr val="accent1"/>
                </a:solidFill>
                <a:latin typeface="Montserrat" charset="0"/>
              </a:rPr>
              <a:t>GraphQL</a:t>
            </a:r>
            <a:r>
              <a:rPr lang="en-US" b="1" dirty="0" smtClean="0">
                <a:solidFill>
                  <a:schemeClr val="accent1"/>
                </a:solidFill>
                <a:latin typeface="Montserrat" charset="0"/>
              </a:rPr>
              <a:t> – Declarative Query Language</a:t>
            </a:r>
          </a:p>
          <a:p>
            <a:endParaRPr lang="en-US" dirty="0"/>
          </a:p>
        </p:txBody>
      </p:sp>
      <p:pic>
        <p:nvPicPr>
          <p:cNvPr id="10" name="Picture 9" descr="download.png"/>
          <p:cNvPicPr>
            <a:picLocks noChangeAspect="1"/>
          </p:cNvPicPr>
          <p:nvPr/>
        </p:nvPicPr>
        <p:blipFill>
          <a:blip r:embed="rId2"/>
          <a:stretch>
            <a:fillRect/>
          </a:stretch>
        </p:blipFill>
        <p:spPr>
          <a:xfrm>
            <a:off x="7380312" y="1419622"/>
            <a:ext cx="1063005" cy="1063005"/>
          </a:xfrm>
          <a:prstGeom prst="rect">
            <a:avLst/>
          </a:prstGeom>
        </p:spPr>
      </p:pic>
      <p:pic>
        <p:nvPicPr>
          <p:cNvPr id="11" name="Picture 10" descr="hello (1).png"/>
          <p:cNvPicPr>
            <a:picLocks noChangeAspect="1"/>
          </p:cNvPicPr>
          <p:nvPr/>
        </p:nvPicPr>
        <p:blipFill>
          <a:blip r:embed="rId3"/>
          <a:stretch>
            <a:fillRect/>
          </a:stretch>
        </p:blipFill>
        <p:spPr>
          <a:xfrm>
            <a:off x="683569" y="2715766"/>
            <a:ext cx="3384376" cy="1826713"/>
          </a:xfrm>
          <a:prstGeom prst="rect">
            <a:avLst/>
          </a:prstGeom>
        </p:spPr>
      </p:pic>
      <p:pic>
        <p:nvPicPr>
          <p:cNvPr id="12" name="Picture 11" descr="Screenshot (25).png"/>
          <p:cNvPicPr>
            <a:picLocks noChangeAspect="1"/>
          </p:cNvPicPr>
          <p:nvPr/>
        </p:nvPicPr>
        <p:blipFill>
          <a:blip r:embed="rId4"/>
          <a:stretch>
            <a:fillRect/>
          </a:stretch>
        </p:blipFill>
        <p:spPr>
          <a:xfrm>
            <a:off x="5180409" y="2643758"/>
            <a:ext cx="3424039" cy="216024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6</a:t>
            </a:r>
            <a:endParaRPr/>
          </a:p>
        </p:txBody>
      </p:sp>
    </p:spTree>
  </p:cSld>
  <p:clrMapOvr>
    <a:masterClrMapping/>
  </p:clrMapOvr>
  <p:transition spd="med">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Testing</a:t>
            </a:r>
            <a:endParaRPr lang="en-IN" dirty="0"/>
          </a:p>
        </p:txBody>
      </p:sp>
      <p:graphicFrame>
        <p:nvGraphicFramePr>
          <p:cNvPr id="8" name="Table 7"/>
          <p:cNvGraphicFramePr>
            <a:graphicFrameLocks noGrp="1"/>
          </p:cNvGraphicFramePr>
          <p:nvPr/>
        </p:nvGraphicFramePr>
        <p:xfrm>
          <a:off x="1428728" y="928676"/>
          <a:ext cx="3857652" cy="4214824"/>
        </p:xfrm>
        <a:graphic>
          <a:graphicData uri="http://schemas.openxmlformats.org/drawingml/2006/table">
            <a:tbl>
              <a:tblPr/>
              <a:tblGrid>
                <a:gridCol w="2300889"/>
                <a:gridCol w="1556763"/>
              </a:tblGrid>
              <a:tr h="268404">
                <a:tc>
                  <a:txBody>
                    <a:bodyPr/>
                    <a:lstStyle/>
                    <a:p>
                      <a:pPr indent="-228600" algn="ctr">
                        <a:spcAft>
                          <a:spcPts val="0"/>
                        </a:spcAft>
                      </a:pPr>
                      <a:endParaRPr lang="en-IN" sz="900" dirty="0">
                        <a:latin typeface="Times New Roman"/>
                        <a:ea typeface="Times New Roman"/>
                      </a:endParaRPr>
                    </a:p>
                    <a:p>
                      <a:pPr indent="-228600" algn="ctr">
                        <a:spcAft>
                          <a:spcPts val="0"/>
                        </a:spcAft>
                      </a:pPr>
                      <a:r>
                        <a:rPr lang="en-US" sz="800" b="1" dirty="0">
                          <a:latin typeface="Times New Roman"/>
                          <a:ea typeface="Times New Roman"/>
                        </a:rPr>
                        <a:t>Test Case</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ctr">
                        <a:spcAft>
                          <a:spcPts val="0"/>
                        </a:spcAft>
                      </a:pPr>
                      <a:endParaRPr lang="en-IN" sz="900">
                        <a:latin typeface="Times New Roman"/>
                        <a:ea typeface="Times New Roman"/>
                      </a:endParaRPr>
                    </a:p>
                    <a:p>
                      <a:pPr indent="-228600" algn="ctr">
                        <a:spcAft>
                          <a:spcPts val="0"/>
                        </a:spcAft>
                      </a:pPr>
                      <a:r>
                        <a:rPr lang="en-US" sz="800" b="1">
                          <a:latin typeface="Times New Roman"/>
                          <a:ea typeface="Times New Roman"/>
                        </a:rPr>
                        <a:t>Expected Output</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57">
                <a:tc>
                  <a:txBody>
                    <a:bodyPr/>
                    <a:lstStyle/>
                    <a:p>
                      <a:pPr indent="-228600">
                        <a:spcAft>
                          <a:spcPts val="0"/>
                        </a:spcAft>
                      </a:pPr>
                      <a:r>
                        <a:rPr lang="en-US" sz="900">
                          <a:latin typeface="Times New Roman"/>
                          <a:ea typeface="Times New Roman"/>
                        </a:rPr>
                        <a:t>Feedback Form fields shall not be empty</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673">
                <a:tc>
                  <a:txBody>
                    <a:bodyPr/>
                    <a:lstStyle/>
                    <a:p>
                      <a:pPr indent="-228600">
                        <a:spcAft>
                          <a:spcPts val="0"/>
                        </a:spcAft>
                      </a:pPr>
                      <a:r>
                        <a:rPr lang="en-US" sz="900">
                          <a:latin typeface="Times New Roman"/>
                          <a:ea typeface="Times New Roman"/>
                        </a:rPr>
                        <a:t>Customer Login with credentials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666">
                <a:tc>
                  <a:txBody>
                    <a:bodyPr/>
                    <a:lstStyle/>
                    <a:p>
                      <a:pPr indent="-228600">
                        <a:spcAft>
                          <a:spcPts val="0"/>
                        </a:spcAft>
                      </a:pPr>
                      <a:r>
                        <a:rPr lang="en-US" sz="900" dirty="0">
                          <a:latin typeface="Times New Roman"/>
                          <a:ea typeface="Times New Roman"/>
                        </a:rPr>
                        <a:t>Checkout with items in cart</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740">
                <a:tc>
                  <a:txBody>
                    <a:bodyPr/>
                    <a:lstStyle/>
                    <a:p>
                      <a:pPr indent="-228600">
                        <a:spcAft>
                          <a:spcPts val="0"/>
                        </a:spcAft>
                      </a:pPr>
                      <a:r>
                        <a:rPr lang="en-US" sz="900" dirty="0">
                          <a:latin typeface="Times New Roman"/>
                          <a:ea typeface="Times New Roman"/>
                        </a:rPr>
                        <a:t>Payment details shall not be empty</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dirty="0">
                          <a:latin typeface="Times New Roman"/>
                          <a:ea typeface="Times New Roman"/>
                        </a:rPr>
                        <a:t>SUCCESS</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236">
                <a:tc>
                  <a:txBody>
                    <a:bodyPr/>
                    <a:lstStyle/>
                    <a:p>
                      <a:pPr indent="-228600">
                        <a:spcAft>
                          <a:spcPts val="0"/>
                        </a:spcAft>
                      </a:pPr>
                      <a:r>
                        <a:rPr lang="en-US" sz="900">
                          <a:latin typeface="Times New Roman"/>
                          <a:ea typeface="Times New Roman"/>
                        </a:rPr>
                        <a:t>Feedback Form fields are empty</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ERROR</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673">
                <a:tc>
                  <a:txBody>
                    <a:bodyPr/>
                    <a:lstStyle/>
                    <a:p>
                      <a:pPr indent="-228600">
                        <a:spcAft>
                          <a:spcPts val="0"/>
                        </a:spcAft>
                      </a:pPr>
                      <a:r>
                        <a:rPr lang="en-US" sz="900" dirty="0">
                          <a:latin typeface="Times New Roman"/>
                          <a:ea typeface="Times New Roman"/>
                        </a:rPr>
                        <a:t>Payment failed, no invoice</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177">
                <a:tc>
                  <a:txBody>
                    <a:bodyPr/>
                    <a:lstStyle/>
                    <a:p>
                      <a:pPr indent="-228600">
                        <a:spcAft>
                          <a:spcPts val="0"/>
                        </a:spcAft>
                      </a:pPr>
                      <a:r>
                        <a:rPr lang="en-US" sz="900" dirty="0">
                          <a:latin typeface="Times New Roman"/>
                          <a:ea typeface="Times New Roman"/>
                        </a:rPr>
                        <a:t>Payment successful, invoice is mailed</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236">
                <a:tc>
                  <a:txBody>
                    <a:bodyPr/>
                    <a:lstStyle/>
                    <a:p>
                      <a:pPr indent="-228600">
                        <a:spcAft>
                          <a:spcPts val="0"/>
                        </a:spcAft>
                      </a:pPr>
                      <a:r>
                        <a:rPr lang="en-US" sz="900">
                          <a:latin typeface="Times New Roman"/>
                          <a:ea typeface="Times New Roman"/>
                        </a:rPr>
                        <a:t>WhatsApp icon redirects to Café chat </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257">
                <a:tc>
                  <a:txBody>
                    <a:bodyPr/>
                    <a:lstStyle/>
                    <a:p>
                      <a:pPr indent="-228600">
                        <a:spcAft>
                          <a:spcPts val="0"/>
                        </a:spcAft>
                      </a:pPr>
                      <a:r>
                        <a:rPr lang="en-US" sz="900">
                          <a:latin typeface="Times New Roman"/>
                          <a:ea typeface="Times New Roman"/>
                        </a:rPr>
                        <a:t>Checkout without items in cart</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ERROR</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233">
                <a:tc>
                  <a:txBody>
                    <a:bodyPr/>
                    <a:lstStyle/>
                    <a:p>
                      <a:pPr indent="-228600">
                        <a:spcAft>
                          <a:spcPts val="0"/>
                        </a:spcAft>
                      </a:pPr>
                      <a:r>
                        <a:rPr lang="en-US" sz="900">
                          <a:latin typeface="Times New Roman"/>
                          <a:ea typeface="Times New Roman"/>
                        </a:rPr>
                        <a:t>Clicking Café location image, redirects to Google Maps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4032">
                <a:tc>
                  <a:txBody>
                    <a:bodyPr/>
                    <a:lstStyle/>
                    <a:p>
                      <a:pPr indent="-228600">
                        <a:spcAft>
                          <a:spcPts val="0"/>
                        </a:spcAft>
                      </a:pPr>
                      <a:r>
                        <a:rPr lang="en-US" sz="900">
                          <a:latin typeface="Times New Roman"/>
                          <a:ea typeface="Times New Roman"/>
                        </a:rPr>
                        <a:t>Scanning QR code and acquire URL</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815">
                <a:tc>
                  <a:txBody>
                    <a:bodyPr/>
                    <a:lstStyle/>
                    <a:p>
                      <a:pPr indent="-228600">
                        <a:spcAft>
                          <a:spcPts val="0"/>
                        </a:spcAft>
                      </a:pPr>
                      <a:r>
                        <a:rPr lang="en-US" sz="900">
                          <a:latin typeface="Times New Roman"/>
                          <a:ea typeface="Times New Roman"/>
                        </a:rPr>
                        <a:t>On Clicking handle bar, Nav bar is popped</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a:latin typeface="Times New Roman"/>
                          <a:ea typeface="Times New Roman"/>
                        </a:rPr>
                        <a:t>SUCCESS</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425">
                <a:tc>
                  <a:txBody>
                    <a:bodyPr/>
                    <a:lstStyle/>
                    <a:p>
                      <a:pPr indent="-228600">
                        <a:spcAft>
                          <a:spcPts val="0"/>
                        </a:spcAft>
                      </a:pPr>
                      <a:r>
                        <a:rPr lang="en-US" sz="900">
                          <a:latin typeface="Times New Roman"/>
                          <a:ea typeface="Times New Roman"/>
                        </a:rPr>
                        <a:t>If no items in Contentful, Menu is empty</a:t>
                      </a:r>
                      <a:endParaRPr lang="en-IN" sz="90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spcAft>
                          <a:spcPts val="0"/>
                        </a:spcAft>
                      </a:pPr>
                      <a:r>
                        <a:rPr lang="en-US" sz="900" dirty="0">
                          <a:latin typeface="Times New Roman"/>
                          <a:ea typeface="Times New Roman"/>
                        </a:rPr>
                        <a:t>SUCCESS</a:t>
                      </a:r>
                      <a:endParaRPr lang="en-IN" sz="900" dirty="0">
                        <a:latin typeface="Times New Roman"/>
                        <a:ea typeface="Times New Roman"/>
                      </a:endParaRPr>
                    </a:p>
                  </a:txBody>
                  <a:tcPr marL="44076" marR="440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Subtitle 8"/>
          <p:cNvSpPr>
            <a:spLocks noGrp="1"/>
          </p:cNvSpPr>
          <p:nvPr>
            <p:ph type="subTitle" idx="2"/>
          </p:nvPr>
        </p:nvSpPr>
        <p:spPr>
          <a:xfrm>
            <a:off x="5929322" y="2714626"/>
            <a:ext cx="271464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fontAlgn="base">
              <a:spcBef>
                <a:spcPct val="0"/>
              </a:spcBef>
              <a:spcAft>
                <a:spcPts val="1000"/>
              </a:spcAft>
              <a:buClrTx/>
              <a:buSzTx/>
            </a:pPr>
            <a:r>
              <a:rPr lang="en-IN" i="1" dirty="0" smtClean="0">
                <a:solidFill>
                  <a:schemeClr val="bg1"/>
                </a:solidFill>
                <a:latin typeface="Times New Roman" pitchFamily="18" charset="0"/>
                <a:ea typeface="Arial" pitchFamily="34" charset="0"/>
                <a:cs typeface="Arial" pitchFamily="34" charset="0"/>
              </a:rPr>
              <a:t>Test Cases and Results</a:t>
            </a:r>
            <a:endParaRPr lang="en-US" sz="1800" dirty="0" smtClean="0">
              <a:solidFill>
                <a:schemeClr val="bg1"/>
              </a:solidFill>
              <a:latin typeface="Arial" pitchFamily="34" charset="0"/>
              <a:cs typeface="Arial" pitchFamily="34" charset="0"/>
            </a:endParaRPr>
          </a:p>
          <a:p>
            <a:pPr algn="ctr"/>
            <a:endParaRPr lang="en-IN" dirty="0">
              <a:solidFill>
                <a:schemeClr val="bg1"/>
              </a:solidFill>
            </a:endParaRPr>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7</a:t>
            </a:r>
            <a:endParaRPr/>
          </a:p>
        </p:txBody>
      </p:sp>
    </p:spTree>
  </p:cSld>
  <p:clrMapOvr>
    <a:masterClrMapping/>
  </p:clrMapOvr>
  <p:transition spd="med">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14348" y="1071552"/>
            <a:ext cx="8215370" cy="3939255"/>
          </a:xfrm>
        </p:spPr>
        <p:txBody>
          <a:bodyPr/>
          <a:lstStyle/>
          <a:p>
            <a:pPr algn="l"/>
            <a:r>
              <a:rPr lang="en-IN" b="1" dirty="0" smtClean="0"/>
              <a:t>Installation/Launching the Application </a:t>
            </a:r>
          </a:p>
          <a:p>
            <a:pPr algn="l"/>
            <a:endParaRPr lang="en-IN" b="1" dirty="0" smtClean="0"/>
          </a:p>
          <a:p>
            <a:pPr algn="l"/>
            <a:r>
              <a:rPr lang="en-IN" dirty="0" smtClean="0"/>
              <a:t>Step-1: Open the camera to scan the QR code in your mobile </a:t>
            </a:r>
          </a:p>
          <a:p>
            <a:pPr algn="l"/>
            <a:r>
              <a:rPr lang="en-IN" dirty="0" smtClean="0"/>
              <a:t>Suppose using a laptop, enter the URL in your Web Browser </a:t>
            </a:r>
          </a:p>
          <a:p>
            <a:pPr algn="l"/>
            <a:r>
              <a:rPr lang="en-IN" dirty="0" smtClean="0"/>
              <a:t>Step-2: Launch the website prompted by the scanner </a:t>
            </a:r>
          </a:p>
          <a:p>
            <a:pPr algn="l"/>
            <a:r>
              <a:rPr lang="en-IN" dirty="0" smtClean="0"/>
              <a:t>Step-3: Browse the website and view the menu present on that particular day </a:t>
            </a:r>
          </a:p>
          <a:p>
            <a:pPr algn="l"/>
            <a:r>
              <a:rPr lang="en-IN" dirty="0" smtClean="0"/>
              <a:t>Step-4: Add food items to your cart and view it anytime </a:t>
            </a:r>
          </a:p>
          <a:p>
            <a:pPr algn="l"/>
            <a:r>
              <a:rPr lang="en-IN" dirty="0" smtClean="0"/>
              <a:t>Step-5: You can also get in touch with Café Owner through WhatsApp present on the website </a:t>
            </a:r>
          </a:p>
          <a:p>
            <a:pPr algn="l"/>
            <a:r>
              <a:rPr lang="en-IN" dirty="0" smtClean="0"/>
              <a:t>Step-6: Feel free to sneak into Café info, Gallery, Feedback and ways to contact the Café </a:t>
            </a:r>
          </a:p>
          <a:p>
            <a:pPr algn="l"/>
            <a:r>
              <a:rPr lang="en-IN" dirty="0" smtClean="0"/>
              <a:t>Step-7: Once the cart is finalized, place your order by entering the personal details and choosing the card/cash payment </a:t>
            </a:r>
          </a:p>
          <a:p>
            <a:pPr algn="l"/>
            <a:r>
              <a:rPr lang="en-IN" dirty="0" smtClean="0"/>
              <a:t>Step-8: Once the payment is successful, your order is placed and you receive the invoice to your email </a:t>
            </a:r>
          </a:p>
          <a:p>
            <a:pPr algn="l"/>
            <a:r>
              <a:rPr lang="en-IN" dirty="0" smtClean="0"/>
              <a:t>Step-9: Your food is served to your table!! </a:t>
            </a:r>
            <a:endParaRPr lang="en-IN" dirty="0"/>
          </a:p>
        </p:txBody>
      </p:sp>
      <p:sp>
        <p:nvSpPr>
          <p:cNvPr id="6" name="Title 5"/>
          <p:cNvSpPr>
            <a:spLocks noGrp="1"/>
          </p:cNvSpPr>
          <p:nvPr>
            <p:ph type="title"/>
          </p:nvPr>
        </p:nvSpPr>
        <p:spPr/>
        <p:txBody>
          <a:bodyPr/>
          <a:lstStyle/>
          <a:p>
            <a:r>
              <a:rPr lang="en-IN" dirty="0" smtClean="0"/>
              <a:t>User Manual</a:t>
            </a:r>
            <a:endParaRPr lang="en-IN" dirty="0"/>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81075"/>
            <a:ext cx="8189415" cy="572700"/>
          </a:xfrm>
        </p:spPr>
        <p:txBody>
          <a:bodyPr/>
          <a:lstStyle/>
          <a:p>
            <a:r>
              <a:rPr lang="en-IN" dirty="0" smtClean="0"/>
              <a:t>QR Code</a:t>
            </a:r>
            <a:endParaRPr lang="en-IN" dirty="0"/>
          </a:p>
        </p:txBody>
      </p:sp>
      <p:pic>
        <p:nvPicPr>
          <p:cNvPr id="7" name="Picture 6" descr="Scoopys Cafe.png"/>
          <p:cNvPicPr>
            <a:picLocks noChangeAspect="1"/>
          </p:cNvPicPr>
          <p:nvPr/>
        </p:nvPicPr>
        <p:blipFill>
          <a:blip r:embed="rId2"/>
          <a:stretch>
            <a:fillRect/>
          </a:stretch>
        </p:blipFill>
        <p:spPr>
          <a:xfrm>
            <a:off x="3571868" y="1643056"/>
            <a:ext cx="1905000" cy="1905000"/>
          </a:xfrm>
          <a:prstGeom prst="rect">
            <a:avLst/>
          </a:prstGeom>
        </p:spPr>
      </p:pic>
      <p:sp>
        <p:nvSpPr>
          <p:cNvPr id="4" name="TextBox 3"/>
          <p:cNvSpPr txBox="1"/>
          <p:nvPr/>
        </p:nvSpPr>
        <p:spPr>
          <a:xfrm>
            <a:off x="1357290" y="3714758"/>
            <a:ext cx="7358114" cy="523220"/>
          </a:xfrm>
          <a:prstGeom prst="rect">
            <a:avLst/>
          </a:prstGeom>
          <a:noFill/>
        </p:spPr>
        <p:txBody>
          <a:bodyPr wrap="square" rtlCol="0">
            <a:spAutoFit/>
          </a:bodyPr>
          <a:lstStyle/>
          <a:p>
            <a:pPr algn="ctr"/>
            <a:r>
              <a:rPr lang="en-IN" dirty="0" smtClean="0">
                <a:latin typeface="Montserrat" charset="0"/>
              </a:rPr>
              <a:t>Customers can scan this QR code and launch the website using the URL prompted</a:t>
            </a:r>
            <a:r>
              <a:rPr lang="en-IN" dirty="0" smtClean="0"/>
              <a:t>.</a:t>
            </a:r>
            <a:endParaRPr lang="en-IN" dirty="0"/>
          </a:p>
        </p:txBody>
      </p:sp>
    </p:spTree>
  </p:cSld>
  <p:clrMapOvr>
    <a:masterClrMapping/>
  </p:clrMapOvr>
  <p:transition spd="med">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167450" y="1168250"/>
            <a:ext cx="6809100" cy="26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SECTION 8</a:t>
            </a:r>
            <a:endParaRPr dirty="0"/>
          </a:p>
        </p:txBody>
      </p:sp>
    </p:spTree>
  </p:cSld>
  <p:clrMapOvr>
    <a:masterClrMapping/>
  </p:clrMapOvr>
  <p:transition spd="med">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785786" y="1071552"/>
            <a:ext cx="8072494" cy="3939255"/>
          </a:xfrm>
        </p:spPr>
        <p:txBody>
          <a:bodyPr/>
          <a:lstStyle/>
          <a:p>
            <a:pPr algn="l"/>
            <a:r>
              <a:rPr lang="en-IN" dirty="0" smtClean="0"/>
              <a:t>		User Interface Design is concerned with the dialogue between a user and the computer. </a:t>
            </a:r>
            <a:endParaRPr lang="en-IN" dirty="0"/>
          </a:p>
        </p:txBody>
      </p:sp>
      <p:sp>
        <p:nvSpPr>
          <p:cNvPr id="6" name="Title 5"/>
          <p:cNvSpPr>
            <a:spLocks noGrp="1"/>
          </p:cNvSpPr>
          <p:nvPr>
            <p:ph type="title"/>
          </p:nvPr>
        </p:nvSpPr>
        <p:spPr/>
        <p:txBody>
          <a:bodyPr/>
          <a:lstStyle/>
          <a:p>
            <a:r>
              <a:rPr lang="en-IN" dirty="0" smtClean="0"/>
              <a:t>Snapshots</a:t>
            </a:r>
            <a:endParaRPr lang="en-IN" dirty="0"/>
          </a:p>
        </p:txBody>
      </p:sp>
      <p:pic>
        <p:nvPicPr>
          <p:cNvPr id="1026" name="Picture 2"/>
          <p:cNvPicPr>
            <a:picLocks noChangeAspect="1" noChangeArrowheads="1"/>
          </p:cNvPicPr>
          <p:nvPr/>
        </p:nvPicPr>
        <p:blipFill>
          <a:blip r:embed="rId2"/>
          <a:srcRect/>
          <a:stretch>
            <a:fillRect/>
          </a:stretch>
        </p:blipFill>
        <p:spPr bwMode="auto">
          <a:xfrm>
            <a:off x="2928926" y="1500180"/>
            <a:ext cx="3143239" cy="2930299"/>
          </a:xfrm>
          <a:prstGeom prst="rect">
            <a:avLst/>
          </a:prstGeom>
          <a:noFill/>
          <a:ln w="9525">
            <a:noFill/>
            <a:miter lim="800000"/>
            <a:headEnd/>
            <a:tailEnd/>
          </a:ln>
          <a:effectLst/>
        </p:spPr>
      </p:pic>
      <p:sp>
        <p:nvSpPr>
          <p:cNvPr id="8" name="Rectangle 7"/>
          <p:cNvSpPr/>
          <p:nvPr/>
        </p:nvSpPr>
        <p:spPr>
          <a:xfrm>
            <a:off x="3286116" y="4429138"/>
            <a:ext cx="2357454"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smtClean="0"/>
              <a:t>Home Page Layout</a:t>
            </a:r>
            <a:endParaRPr lang="en-IN" dirty="0" smtClean="0"/>
          </a:p>
          <a:p>
            <a:pPr algn="ctr"/>
            <a:endParaRPr lang="en-IN" dirty="0">
              <a:solidFill>
                <a:schemeClr val="bg1"/>
              </a:solidFill>
            </a:endParaRPr>
          </a:p>
        </p:txBody>
      </p:sp>
    </p:spTree>
  </p:cSld>
  <p:clrMapOvr>
    <a:masterClrMapping/>
  </p:clrMapOvr>
  <p:transition spd="med">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Snapshots</a:t>
            </a:r>
            <a:endParaRPr lang="en-IN" dirty="0"/>
          </a:p>
        </p:txBody>
      </p:sp>
      <p:pic>
        <p:nvPicPr>
          <p:cNvPr id="2050" name="Picture 2"/>
          <p:cNvPicPr>
            <a:picLocks noChangeAspect="1" noChangeArrowheads="1"/>
          </p:cNvPicPr>
          <p:nvPr/>
        </p:nvPicPr>
        <p:blipFill>
          <a:blip r:embed="rId2"/>
          <a:srcRect/>
          <a:stretch>
            <a:fillRect/>
          </a:stretch>
        </p:blipFill>
        <p:spPr bwMode="auto">
          <a:xfrm>
            <a:off x="1142976" y="1071552"/>
            <a:ext cx="2970989" cy="328614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286380" y="1071552"/>
            <a:ext cx="3262800" cy="3195321"/>
          </a:xfrm>
          <a:prstGeom prst="rect">
            <a:avLst/>
          </a:prstGeom>
          <a:noFill/>
          <a:ln w="9525">
            <a:noFill/>
            <a:miter lim="800000"/>
            <a:headEnd/>
            <a:tailEnd/>
          </a:ln>
          <a:effectLst/>
        </p:spPr>
      </p:pic>
      <p:sp>
        <p:nvSpPr>
          <p:cNvPr id="9" name="Subtitle 8"/>
          <p:cNvSpPr>
            <a:spLocks noGrp="1"/>
          </p:cNvSpPr>
          <p:nvPr>
            <p:ph type="subTitle" idx="2"/>
          </p:nvPr>
        </p:nvSpPr>
        <p:spPr>
          <a:xfrm>
            <a:off x="1285852" y="4429138"/>
            <a:ext cx="2714644" cy="438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smtClean="0">
                <a:solidFill>
                  <a:schemeClr val="bg1"/>
                </a:solidFill>
              </a:rPr>
              <a:t>About Us Page Layout</a:t>
            </a:r>
            <a:endParaRPr lang="en-IN" dirty="0" smtClean="0">
              <a:solidFill>
                <a:schemeClr val="bg1"/>
              </a:solidFill>
            </a:endParaRPr>
          </a:p>
          <a:p>
            <a:pPr algn="ctr"/>
            <a:endParaRPr lang="en-IN" dirty="0">
              <a:solidFill>
                <a:schemeClr val="bg1"/>
              </a:solidFill>
            </a:endParaRPr>
          </a:p>
        </p:txBody>
      </p:sp>
      <p:sp>
        <p:nvSpPr>
          <p:cNvPr id="10" name="Rectangle 9"/>
          <p:cNvSpPr/>
          <p:nvPr/>
        </p:nvSpPr>
        <p:spPr>
          <a:xfrm>
            <a:off x="5857884" y="4429138"/>
            <a:ext cx="2357454"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smtClean="0"/>
              <a:t>My Cart Layout</a:t>
            </a:r>
            <a:endParaRPr lang="en-IN" dirty="0" smtClean="0"/>
          </a:p>
          <a:p>
            <a:pPr algn="ctr"/>
            <a:endParaRPr lang="en-IN" dirty="0">
              <a:solidFill>
                <a:schemeClr val="bg1"/>
              </a:solidFill>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4348" y="281075"/>
            <a:ext cx="8117977" cy="572700"/>
          </a:xfrm>
        </p:spPr>
        <p:txBody>
          <a:bodyPr/>
          <a:lstStyle/>
          <a:p>
            <a:r>
              <a:rPr lang="en-IN" dirty="0" smtClean="0"/>
              <a:t>Snapshots</a:t>
            </a:r>
            <a:endParaRPr lang="en-IN" dirty="0"/>
          </a:p>
        </p:txBody>
      </p:sp>
      <p:pic>
        <p:nvPicPr>
          <p:cNvPr id="7" name="Picture 6" descr="Screenshot (97).png"/>
          <p:cNvPicPr>
            <a:picLocks noChangeAspect="1"/>
          </p:cNvPicPr>
          <p:nvPr/>
        </p:nvPicPr>
        <p:blipFill>
          <a:blip r:embed="rId2"/>
          <a:stretch>
            <a:fillRect/>
          </a:stretch>
        </p:blipFill>
        <p:spPr>
          <a:xfrm>
            <a:off x="285720" y="1285866"/>
            <a:ext cx="5842629" cy="3284875"/>
          </a:xfrm>
          <a:prstGeom prst="rect">
            <a:avLst/>
          </a:prstGeom>
        </p:spPr>
      </p:pic>
      <p:pic>
        <p:nvPicPr>
          <p:cNvPr id="8" name="Picture 7" descr="Screenshot_2021-06-28-00-20-08-834_com.android.chrome.jpg"/>
          <p:cNvPicPr>
            <a:picLocks noChangeAspect="1"/>
          </p:cNvPicPr>
          <p:nvPr/>
        </p:nvPicPr>
        <p:blipFill>
          <a:blip r:embed="rId3"/>
          <a:stretch>
            <a:fillRect/>
          </a:stretch>
        </p:blipFill>
        <p:spPr>
          <a:xfrm>
            <a:off x="6643702" y="857238"/>
            <a:ext cx="2071702" cy="4143404"/>
          </a:xfrm>
          <a:prstGeom prst="rect">
            <a:avLst/>
          </a:prstGeom>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428596" y="1142990"/>
            <a:ext cx="8429684" cy="3714776"/>
          </a:xfrm>
        </p:spPr>
        <p:txBody>
          <a:bodyPr/>
          <a:lstStyle/>
          <a:p>
            <a:pPr algn="l">
              <a:spcBef>
                <a:spcPts val="600"/>
              </a:spcBef>
              <a:spcAft>
                <a:spcPts val="600"/>
              </a:spcAft>
            </a:pPr>
            <a:r>
              <a:rPr lang="en-IN" dirty="0" smtClean="0"/>
              <a:t>What is </a:t>
            </a:r>
            <a:r>
              <a:rPr lang="en-IN" b="1" dirty="0" smtClean="0"/>
              <a:t>Web Development</a:t>
            </a:r>
            <a:r>
              <a:rPr lang="en-IN" dirty="0" smtClean="0"/>
              <a:t>?</a:t>
            </a:r>
          </a:p>
          <a:p>
            <a:pPr algn="l">
              <a:spcBef>
                <a:spcPts val="600"/>
              </a:spcBef>
              <a:spcAft>
                <a:spcPts val="600"/>
              </a:spcAft>
              <a:buFont typeface="Wingdings" pitchFamily="2" charset="2"/>
              <a:buChar char="§"/>
            </a:pPr>
            <a:r>
              <a:rPr lang="en-IN" dirty="0" smtClean="0"/>
              <a:t>Web development is the work involved in developing a Website for the Internet (World Wide Web) or an Intranet (a private network).</a:t>
            </a:r>
          </a:p>
          <a:p>
            <a:pPr algn="l">
              <a:spcBef>
                <a:spcPts val="600"/>
              </a:spcBef>
              <a:spcAft>
                <a:spcPts val="600"/>
              </a:spcAft>
              <a:buFont typeface="Wingdings" pitchFamily="2" charset="2"/>
              <a:buChar char="§"/>
            </a:pPr>
            <a:r>
              <a:rPr lang="en-IN" dirty="0" smtClean="0"/>
              <a:t>It can range from developing a simple single static page of plain text to complex web applications, electronic businesses, and social network services.</a:t>
            </a:r>
          </a:p>
          <a:p>
            <a:pPr algn="l">
              <a:spcBef>
                <a:spcPts val="600"/>
              </a:spcBef>
              <a:spcAft>
                <a:spcPts val="600"/>
              </a:spcAft>
              <a:buFont typeface="Wingdings" pitchFamily="2" charset="2"/>
              <a:buChar char="§"/>
            </a:pPr>
            <a:r>
              <a:rPr lang="en-IN" dirty="0" smtClean="0"/>
              <a:t>There are three kinds of Web developer specialization: front-end developer, back-end developer, and full-stack developer. </a:t>
            </a:r>
          </a:p>
          <a:p>
            <a:pPr algn="l">
              <a:spcBef>
                <a:spcPts val="600"/>
              </a:spcBef>
              <a:spcAft>
                <a:spcPts val="600"/>
              </a:spcAft>
              <a:buFont typeface="Wingdings" pitchFamily="2" charset="2"/>
              <a:buChar char="§"/>
            </a:pPr>
            <a:r>
              <a:rPr lang="en-IN" dirty="0" smtClean="0"/>
              <a:t>It refers to developing and maintaining web pages, including bits and pieces of concepts like web design, web programming, web publishing, and database management.</a:t>
            </a:r>
          </a:p>
          <a:p>
            <a:pPr algn="l"/>
            <a:endParaRPr lang="en-IN" dirty="0"/>
          </a:p>
        </p:txBody>
      </p:sp>
      <p:sp>
        <p:nvSpPr>
          <p:cNvPr id="6" name="Title 5"/>
          <p:cNvSpPr>
            <a:spLocks noGrp="1"/>
          </p:cNvSpPr>
          <p:nvPr>
            <p:ph type="title"/>
          </p:nvPr>
        </p:nvSpPr>
        <p:spPr>
          <a:xfrm>
            <a:off x="214281" y="281075"/>
            <a:ext cx="8358247" cy="572700"/>
          </a:xfrm>
        </p:spPr>
        <p:txBody>
          <a:bodyPr/>
          <a:lstStyle/>
          <a:p>
            <a:r>
              <a:rPr lang="en-IN" dirty="0" smtClean="0"/>
              <a:t>INTRODUCTION</a:t>
            </a:r>
            <a:endParaRPr lang="en-IN" dirty="0"/>
          </a:p>
        </p:txBody>
      </p:sp>
    </p:spTree>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81075"/>
            <a:ext cx="8189415" cy="572700"/>
          </a:xfrm>
        </p:spPr>
        <p:txBody>
          <a:bodyPr/>
          <a:lstStyle/>
          <a:p>
            <a:r>
              <a:rPr lang="en-IN" dirty="0" smtClean="0"/>
              <a:t>Snapshots</a:t>
            </a:r>
            <a:endParaRPr lang="en-IN" dirty="0"/>
          </a:p>
        </p:txBody>
      </p:sp>
      <p:pic>
        <p:nvPicPr>
          <p:cNvPr id="7" name="Picture 6" descr="Screenshot (99).png"/>
          <p:cNvPicPr>
            <a:picLocks noChangeAspect="1"/>
          </p:cNvPicPr>
          <p:nvPr/>
        </p:nvPicPr>
        <p:blipFill>
          <a:blip r:embed="rId2"/>
          <a:stretch>
            <a:fillRect/>
          </a:stretch>
        </p:blipFill>
        <p:spPr>
          <a:xfrm>
            <a:off x="357157" y="1357304"/>
            <a:ext cx="5463705" cy="3071834"/>
          </a:xfrm>
          <a:prstGeom prst="rect">
            <a:avLst/>
          </a:prstGeom>
        </p:spPr>
      </p:pic>
      <p:pic>
        <p:nvPicPr>
          <p:cNvPr id="8" name="Picture 7" descr="Screenshot_2021-06-28-00-20-28-212_com.android.chrome.jpg"/>
          <p:cNvPicPr>
            <a:picLocks noChangeAspect="1"/>
          </p:cNvPicPr>
          <p:nvPr/>
        </p:nvPicPr>
        <p:blipFill>
          <a:blip r:embed="rId3"/>
          <a:stretch>
            <a:fillRect/>
          </a:stretch>
        </p:blipFill>
        <p:spPr>
          <a:xfrm>
            <a:off x="6500826" y="857220"/>
            <a:ext cx="2143140" cy="4286280"/>
          </a:xfrm>
          <a:prstGeom prst="rect">
            <a:avLst/>
          </a:prstGeom>
        </p:spPr>
      </p:pic>
    </p:spTree>
  </p:cSld>
  <p:clrMapOvr>
    <a:masterClrMapping/>
  </p:clrMapOvr>
  <p:transition spd="med">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0034" y="281075"/>
            <a:ext cx="8332291" cy="572700"/>
          </a:xfrm>
        </p:spPr>
        <p:txBody>
          <a:bodyPr/>
          <a:lstStyle/>
          <a:p>
            <a:r>
              <a:rPr lang="en-IN" dirty="0" smtClean="0"/>
              <a:t>Snapshots</a:t>
            </a:r>
            <a:endParaRPr lang="en-IN" dirty="0"/>
          </a:p>
        </p:txBody>
      </p:sp>
      <p:pic>
        <p:nvPicPr>
          <p:cNvPr id="7" name="Picture 6" descr="Screenshot (102).png"/>
          <p:cNvPicPr>
            <a:picLocks noChangeAspect="1"/>
          </p:cNvPicPr>
          <p:nvPr/>
        </p:nvPicPr>
        <p:blipFill>
          <a:blip r:embed="rId2"/>
          <a:stretch>
            <a:fillRect/>
          </a:stretch>
        </p:blipFill>
        <p:spPr>
          <a:xfrm>
            <a:off x="214282" y="1357304"/>
            <a:ext cx="5839329" cy="2962412"/>
          </a:xfrm>
          <a:prstGeom prst="rect">
            <a:avLst/>
          </a:prstGeom>
        </p:spPr>
      </p:pic>
      <p:pic>
        <p:nvPicPr>
          <p:cNvPr id="8" name="Picture 7" descr="Screenshot_2021-06-28-00-20-41-968_com.android.chrome.jpg"/>
          <p:cNvPicPr>
            <a:picLocks noChangeAspect="1"/>
          </p:cNvPicPr>
          <p:nvPr/>
        </p:nvPicPr>
        <p:blipFill>
          <a:blip r:embed="rId3"/>
          <a:stretch>
            <a:fillRect/>
          </a:stretch>
        </p:blipFill>
        <p:spPr>
          <a:xfrm>
            <a:off x="6429388" y="857238"/>
            <a:ext cx="2143131" cy="4286262"/>
          </a:xfrm>
          <a:prstGeom prst="rect">
            <a:avLst/>
          </a:prstGeom>
        </p:spPr>
      </p:pic>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81075"/>
            <a:ext cx="8189415" cy="572700"/>
          </a:xfrm>
        </p:spPr>
        <p:txBody>
          <a:bodyPr/>
          <a:lstStyle/>
          <a:p>
            <a:r>
              <a:rPr lang="en-IN" dirty="0" smtClean="0"/>
              <a:t>Snapshots</a:t>
            </a:r>
            <a:endParaRPr lang="en-IN" dirty="0"/>
          </a:p>
        </p:txBody>
      </p:sp>
      <p:pic>
        <p:nvPicPr>
          <p:cNvPr id="7" name="Picture 6" descr="Screenshot (103).png"/>
          <p:cNvPicPr>
            <a:picLocks noChangeAspect="1"/>
          </p:cNvPicPr>
          <p:nvPr/>
        </p:nvPicPr>
        <p:blipFill>
          <a:blip r:embed="rId2"/>
          <a:stretch>
            <a:fillRect/>
          </a:stretch>
        </p:blipFill>
        <p:spPr>
          <a:xfrm>
            <a:off x="214283" y="1428742"/>
            <a:ext cx="5968056" cy="3053932"/>
          </a:xfrm>
          <a:prstGeom prst="rect">
            <a:avLst/>
          </a:prstGeom>
        </p:spPr>
      </p:pic>
      <p:pic>
        <p:nvPicPr>
          <p:cNvPr id="8" name="Picture 7" descr="Screenshot_2021-06-28-00-21-15-833_com.android.chrome.jpg"/>
          <p:cNvPicPr>
            <a:picLocks noChangeAspect="1"/>
          </p:cNvPicPr>
          <p:nvPr/>
        </p:nvPicPr>
        <p:blipFill>
          <a:blip r:embed="rId3"/>
          <a:stretch>
            <a:fillRect/>
          </a:stretch>
        </p:blipFill>
        <p:spPr>
          <a:xfrm>
            <a:off x="6572264" y="857220"/>
            <a:ext cx="2143140" cy="4286280"/>
          </a:xfrm>
          <a:prstGeom prst="rect">
            <a:avLst/>
          </a:prstGeom>
        </p:spPr>
      </p:pic>
    </p:spTree>
  </p:cSld>
  <p:clrMapOvr>
    <a:masterClrMapping/>
  </p:clrMapOvr>
  <p:transition spd="med">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81075"/>
            <a:ext cx="8189415" cy="572700"/>
          </a:xfrm>
        </p:spPr>
        <p:txBody>
          <a:bodyPr/>
          <a:lstStyle/>
          <a:p>
            <a:r>
              <a:rPr lang="en-IN" dirty="0" smtClean="0"/>
              <a:t>Snapshots</a:t>
            </a:r>
            <a:endParaRPr lang="en-IN" dirty="0"/>
          </a:p>
        </p:txBody>
      </p:sp>
      <p:pic>
        <p:nvPicPr>
          <p:cNvPr id="7" name="Picture 6" descr="Screenshot (105).png"/>
          <p:cNvPicPr>
            <a:picLocks noChangeAspect="1"/>
          </p:cNvPicPr>
          <p:nvPr/>
        </p:nvPicPr>
        <p:blipFill>
          <a:blip r:embed="rId2"/>
          <a:stretch>
            <a:fillRect/>
          </a:stretch>
        </p:blipFill>
        <p:spPr>
          <a:xfrm>
            <a:off x="857224" y="1000114"/>
            <a:ext cx="2831331" cy="3929072"/>
          </a:xfrm>
          <a:prstGeom prst="rect">
            <a:avLst/>
          </a:prstGeom>
        </p:spPr>
      </p:pic>
      <p:pic>
        <p:nvPicPr>
          <p:cNvPr id="8" name="Picture 7" descr="Screenshot (106).png"/>
          <p:cNvPicPr>
            <a:picLocks noChangeAspect="1"/>
          </p:cNvPicPr>
          <p:nvPr/>
        </p:nvPicPr>
        <p:blipFill>
          <a:blip r:embed="rId3"/>
          <a:stretch>
            <a:fillRect/>
          </a:stretch>
        </p:blipFill>
        <p:spPr>
          <a:xfrm>
            <a:off x="4001945" y="1643056"/>
            <a:ext cx="4996280" cy="2523743"/>
          </a:xfrm>
          <a:prstGeom prst="rect">
            <a:avLst/>
          </a:prstGeom>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472" y="281075"/>
            <a:ext cx="8260853" cy="572700"/>
          </a:xfrm>
        </p:spPr>
        <p:txBody>
          <a:bodyPr/>
          <a:lstStyle/>
          <a:p>
            <a:r>
              <a:rPr lang="en-IN" dirty="0" smtClean="0"/>
              <a:t>Snapshots</a:t>
            </a:r>
            <a:endParaRPr lang="en-IN" dirty="0"/>
          </a:p>
        </p:txBody>
      </p:sp>
      <p:pic>
        <p:nvPicPr>
          <p:cNvPr id="4" name="Picture 3" descr="Screenshot (115).png"/>
          <p:cNvPicPr>
            <a:picLocks noChangeAspect="1"/>
          </p:cNvPicPr>
          <p:nvPr/>
        </p:nvPicPr>
        <p:blipFill>
          <a:blip r:embed="rId2"/>
          <a:srcRect l="18182" t="8186" b="4144"/>
          <a:stretch>
            <a:fillRect/>
          </a:stretch>
        </p:blipFill>
        <p:spPr>
          <a:xfrm>
            <a:off x="2000232" y="1028515"/>
            <a:ext cx="6143668" cy="3701164"/>
          </a:xfrm>
          <a:prstGeom prst="rect">
            <a:avLst/>
          </a:prstGeom>
        </p:spPr>
      </p:pic>
    </p:spTree>
  </p:cSld>
  <p:clrMapOvr>
    <a:masterClrMapping/>
  </p:clrMapOvr>
  <p:transition spd="med">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4782" name="Google Shape;4782;p59"/>
          <p:cNvSpPr txBox="1">
            <a:spLocks noGrp="1"/>
          </p:cNvSpPr>
          <p:nvPr>
            <p:ph type="title"/>
          </p:nvPr>
        </p:nvSpPr>
        <p:spPr>
          <a:xfrm>
            <a:off x="357158" y="281075"/>
            <a:ext cx="84751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CONCLUSION</a:t>
            </a:r>
            <a:endParaRPr/>
          </a:p>
        </p:txBody>
      </p:sp>
      <p:sp>
        <p:nvSpPr>
          <p:cNvPr id="4" name="Text Placeholder 3"/>
          <p:cNvSpPr>
            <a:spLocks noGrp="1"/>
          </p:cNvSpPr>
          <p:nvPr>
            <p:ph type="body" idx="1"/>
          </p:nvPr>
        </p:nvSpPr>
        <p:spPr>
          <a:xfrm>
            <a:off x="702900" y="1152474"/>
            <a:ext cx="8012504" cy="3633853"/>
          </a:xfrm>
        </p:spPr>
        <p:txBody>
          <a:bodyPr/>
          <a:lstStyle/>
          <a:p>
            <a:pPr>
              <a:spcBef>
                <a:spcPts val="600"/>
              </a:spcBef>
              <a:spcAft>
                <a:spcPts val="600"/>
              </a:spcAft>
              <a:buNone/>
            </a:pPr>
            <a:r>
              <a:rPr lang="en-US" dirty="0" smtClean="0"/>
              <a:t>		We have successfully implemented the web application for ‘Scoopy’s Cafe’ to help them during this pandemic. With the help of various platforms, links and tools, we have been able to provide a site which will be live soon and running on the web. We have been successful in our attempt to take care of the needs of both the user as well as the administrator during this COVID-19 pandemic where contactless service and social distancing is a must. Finally we hope that this project will go a long way in popularizing.</a:t>
            </a:r>
            <a:endParaRPr lang="en-IN" dirty="0" smtClean="0"/>
          </a:p>
          <a:p>
            <a:pPr>
              <a:spcBef>
                <a:spcPts val="600"/>
              </a:spcBef>
              <a:spcAft>
                <a:spcPts val="600"/>
              </a:spcAft>
              <a:buNone/>
            </a:pPr>
            <a:endParaRPr lang="en-IN" dirty="0"/>
          </a:p>
        </p:txBody>
      </p:sp>
      <p:pic>
        <p:nvPicPr>
          <p:cNvPr id="5" name="Picture 4" descr="how-to-write-conclusion-for-essay.jpg"/>
          <p:cNvPicPr>
            <a:picLocks noChangeAspect="1"/>
          </p:cNvPicPr>
          <p:nvPr/>
        </p:nvPicPr>
        <p:blipFill>
          <a:blip r:embed="rId3"/>
          <a:stretch>
            <a:fillRect/>
          </a:stretch>
        </p:blipFill>
        <p:spPr>
          <a:xfrm>
            <a:off x="7000892" y="3786196"/>
            <a:ext cx="1874155" cy="1071570"/>
          </a:xfrm>
          <a:prstGeom prst="rect">
            <a:avLst/>
          </a:prstGeom>
        </p:spPr>
      </p:pic>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81075"/>
            <a:ext cx="8260853" cy="572700"/>
          </a:xfrm>
        </p:spPr>
        <p:txBody>
          <a:bodyPr/>
          <a:lstStyle/>
          <a:p>
            <a:r>
              <a:rPr lang="en-IN" dirty="0" smtClean="0"/>
              <a:t>FUTURE SCOPE</a:t>
            </a:r>
            <a:endParaRPr lang="en-IN" dirty="0"/>
          </a:p>
        </p:txBody>
      </p:sp>
      <p:sp>
        <p:nvSpPr>
          <p:cNvPr id="3" name="Text Placeholder 2"/>
          <p:cNvSpPr>
            <a:spLocks noGrp="1"/>
          </p:cNvSpPr>
          <p:nvPr>
            <p:ph type="body" idx="1"/>
          </p:nvPr>
        </p:nvSpPr>
        <p:spPr>
          <a:xfrm>
            <a:off x="702900" y="1152474"/>
            <a:ext cx="7941066" cy="3562415"/>
          </a:xfrm>
        </p:spPr>
        <p:txBody>
          <a:bodyPr/>
          <a:lstStyle/>
          <a:p>
            <a:pPr>
              <a:buNone/>
            </a:pPr>
            <a:r>
              <a:rPr lang="en-US" dirty="0" smtClean="0"/>
              <a:t>		In a nutshell, it can be summarized that the future scope of the project circles around some advance features such as, </a:t>
            </a:r>
          </a:p>
          <a:p>
            <a:pPr>
              <a:buNone/>
            </a:pPr>
            <a:endParaRPr lang="en-IN" dirty="0" smtClean="0"/>
          </a:p>
          <a:p>
            <a:pPr lvl="0"/>
            <a:r>
              <a:rPr lang="en-US" dirty="0" smtClean="0"/>
              <a:t>Notifications need to be sent to customers for new arrivals or discount. </a:t>
            </a:r>
            <a:endParaRPr lang="en-IN" dirty="0" smtClean="0"/>
          </a:p>
          <a:p>
            <a:pPr lvl="0"/>
            <a:r>
              <a:rPr lang="en-US" dirty="0" smtClean="0"/>
              <a:t>Alternate payment options can be integrated to this project.</a:t>
            </a:r>
            <a:endParaRPr lang="en-IN" dirty="0" smtClean="0"/>
          </a:p>
          <a:p>
            <a:pPr lvl="0"/>
            <a:r>
              <a:rPr lang="en-US" dirty="0" smtClean="0"/>
              <a:t>Home-delivery options	</a:t>
            </a:r>
            <a:endParaRPr lang="en-IN" dirty="0" smtClean="0"/>
          </a:p>
          <a:p>
            <a:pPr>
              <a:buNone/>
            </a:pPr>
            <a:endParaRPr lang="en-IN" dirty="0"/>
          </a:p>
        </p:txBody>
      </p:sp>
      <p:pic>
        <p:nvPicPr>
          <p:cNvPr id="4" name="Picture 3" descr="3592603.jpg"/>
          <p:cNvPicPr>
            <a:picLocks noChangeAspect="1"/>
          </p:cNvPicPr>
          <p:nvPr/>
        </p:nvPicPr>
        <p:blipFill>
          <a:blip r:embed="rId2"/>
          <a:stretch>
            <a:fillRect/>
          </a:stretch>
        </p:blipFill>
        <p:spPr>
          <a:xfrm>
            <a:off x="6143636" y="3000378"/>
            <a:ext cx="2601323" cy="1660004"/>
          </a:xfrm>
          <a:prstGeom prst="rect">
            <a:avLst/>
          </a:prstGeom>
        </p:spPr>
      </p:pic>
    </p:spTree>
  </p:cSld>
  <p:clrMapOvr>
    <a:masterClrMapping/>
  </p:clrMapOvr>
  <p:transition spd="med">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4782" name="Google Shape;4782;p59"/>
          <p:cNvSpPr txBox="1">
            <a:spLocks noGrp="1"/>
          </p:cNvSpPr>
          <p:nvPr>
            <p:ph type="title"/>
          </p:nvPr>
        </p:nvSpPr>
        <p:spPr>
          <a:xfrm>
            <a:off x="357158" y="281075"/>
            <a:ext cx="84751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REFERENCES</a:t>
            </a:r>
            <a:endParaRPr/>
          </a:p>
        </p:txBody>
      </p:sp>
      <p:sp>
        <p:nvSpPr>
          <p:cNvPr id="4" name="Text Placeholder 3"/>
          <p:cNvSpPr>
            <a:spLocks noGrp="1"/>
          </p:cNvSpPr>
          <p:nvPr>
            <p:ph type="body" idx="1"/>
          </p:nvPr>
        </p:nvSpPr>
        <p:spPr>
          <a:xfrm>
            <a:off x="702900" y="928676"/>
            <a:ext cx="7869628" cy="3640199"/>
          </a:xfrm>
        </p:spPr>
        <p:txBody>
          <a:bodyPr/>
          <a:lstStyle/>
          <a:p>
            <a:pPr>
              <a:spcBef>
                <a:spcPts val="600"/>
              </a:spcBef>
              <a:spcAft>
                <a:spcPts val="600"/>
              </a:spcAft>
              <a:buFont typeface="Wingdings" pitchFamily="2" charset="2"/>
              <a:buChar char="§"/>
            </a:pPr>
            <a:r>
              <a:rPr lang="en-IN" dirty="0" smtClean="0"/>
              <a:t>Jyoti Shetty, Deepika Dash, Akshaya Kumar Joish, Guruprasad C, ”</a:t>
            </a:r>
            <a:r>
              <a:rPr lang="en-IN" b="1" dirty="0" smtClean="0"/>
              <a:t>Review Paper on Web Frameworks, Databases and Web Stacks </a:t>
            </a:r>
            <a:r>
              <a:rPr lang="en-IN" dirty="0" smtClean="0"/>
              <a:t>“,Vol. 7 Issue 4 , April 2020 .</a:t>
            </a:r>
          </a:p>
          <a:p>
            <a:pPr>
              <a:spcBef>
                <a:spcPts val="600"/>
              </a:spcBef>
              <a:spcAft>
                <a:spcPts val="600"/>
              </a:spcAft>
              <a:buNone/>
            </a:pPr>
            <a:r>
              <a:rPr lang="en-IN" dirty="0" smtClean="0"/>
              <a:t>	https://www.irjet.net/archives/V7/i4/IRJET-V7I41078</a:t>
            </a:r>
          </a:p>
          <a:p>
            <a:pPr>
              <a:spcBef>
                <a:spcPts val="600"/>
              </a:spcBef>
              <a:spcAft>
                <a:spcPts val="600"/>
              </a:spcAft>
              <a:buFont typeface="Wingdings" pitchFamily="2" charset="2"/>
              <a:buChar char="§"/>
            </a:pPr>
            <a:r>
              <a:rPr lang="en-IN" dirty="0" smtClean="0"/>
              <a:t> Sanchit Aggarwal,”</a:t>
            </a:r>
            <a:r>
              <a:rPr lang="en-IN" b="1" dirty="0" smtClean="0"/>
              <a:t>Modern Web-Development using ReactJS </a:t>
            </a:r>
            <a:r>
              <a:rPr lang="en-IN" dirty="0" smtClean="0"/>
              <a:t>“, International Journal of Recent Research Aspects ISSN: 2349- 7688, Vol. 5, Issue 1, March 2018 .</a:t>
            </a:r>
          </a:p>
          <a:p>
            <a:pPr>
              <a:spcBef>
                <a:spcPts val="600"/>
              </a:spcBef>
              <a:spcAft>
                <a:spcPts val="600"/>
              </a:spcAft>
              <a:buNone/>
            </a:pPr>
            <a:r>
              <a:rPr lang="en-IN" dirty="0" smtClean="0"/>
              <a:t>	</a:t>
            </a:r>
            <a:r>
              <a:rPr lang="en-US" dirty="0" smtClean="0"/>
              <a:t>http://ijrra.net/Vol5issue1/IJRRA-05-01-27</a:t>
            </a:r>
            <a:endParaRPr lang="en-IN" dirty="0" smtClean="0"/>
          </a:p>
          <a:p>
            <a:pPr>
              <a:spcBef>
                <a:spcPts val="600"/>
              </a:spcBef>
              <a:spcAft>
                <a:spcPts val="600"/>
              </a:spcAft>
              <a:buFont typeface="Wingdings" pitchFamily="2" charset="2"/>
              <a:buChar char="§"/>
            </a:pPr>
            <a:r>
              <a:rPr lang="en-IN" dirty="0" smtClean="0"/>
              <a:t>Fernando Almeida</a:t>
            </a:r>
            <a:r>
              <a:rPr lang="en-IN" b="1" dirty="0" smtClean="0"/>
              <a:t>,” The Role of Responsive Design in Web Development”,</a:t>
            </a:r>
            <a:r>
              <a:rPr lang="en-IN" dirty="0" smtClean="0"/>
              <a:t> Volume 14, Number 2, December, 2017.</a:t>
            </a:r>
          </a:p>
          <a:p>
            <a:pPr>
              <a:spcBef>
                <a:spcPts val="600"/>
              </a:spcBef>
              <a:spcAft>
                <a:spcPts val="600"/>
              </a:spcAft>
              <a:buNone/>
            </a:pPr>
            <a:r>
              <a:rPr lang="en-IN" dirty="0" smtClean="0"/>
              <a:t>	</a:t>
            </a:r>
            <a:r>
              <a:rPr lang="en-US" dirty="0" smtClean="0"/>
              <a:t>http://www.webology.org/index.html</a:t>
            </a:r>
            <a:endParaRPr lang="en-IN" dirty="0" smtClean="0"/>
          </a:p>
          <a:p>
            <a:pPr>
              <a:spcBef>
                <a:spcPts val="600"/>
              </a:spcBef>
              <a:spcAft>
                <a:spcPts val="600"/>
              </a:spcAft>
              <a:buFont typeface="Wingdings" pitchFamily="2" charset="2"/>
              <a:buChar char="§"/>
            </a:pPr>
            <a:r>
              <a:rPr lang="en-IN" dirty="0" smtClean="0"/>
              <a:t>Nodejs.org. 2020  </a:t>
            </a:r>
            <a:r>
              <a:rPr lang="en-IN" i="1" dirty="0" smtClean="0"/>
              <a:t>NodeJS</a:t>
            </a:r>
          </a:p>
          <a:p>
            <a:pPr>
              <a:spcBef>
                <a:spcPts val="600"/>
              </a:spcBef>
              <a:spcAft>
                <a:spcPts val="600"/>
              </a:spcAft>
              <a:buNone/>
            </a:pPr>
            <a:r>
              <a:rPr lang="en-IN" i="1" dirty="0" smtClean="0"/>
              <a:t>	</a:t>
            </a:r>
            <a:r>
              <a:rPr lang="en-IN" dirty="0" smtClean="0"/>
              <a:t>https://nodejs.org/</a:t>
            </a:r>
          </a:p>
          <a:p>
            <a:pPr>
              <a:spcBef>
                <a:spcPts val="600"/>
              </a:spcBef>
              <a:spcAft>
                <a:spcPts val="600"/>
              </a:spcAft>
              <a:buFont typeface="Wingdings" pitchFamily="2" charset="2"/>
              <a:buChar char="§"/>
            </a:pPr>
            <a:endParaRPr lang="en-IN" dirty="0" smtClean="0"/>
          </a:p>
          <a:p>
            <a:pPr>
              <a:spcBef>
                <a:spcPts val="600"/>
              </a:spcBef>
              <a:spcAft>
                <a:spcPts val="600"/>
              </a:spcAft>
              <a:buNone/>
            </a:pPr>
            <a:endParaRPr lang="en-IN" dirty="0" smtClean="0"/>
          </a:p>
          <a:p>
            <a:pPr>
              <a:buNone/>
            </a:pPr>
            <a:endParaRPr lang="en-IN" dirty="0"/>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1075"/>
            <a:ext cx="8332291" cy="572700"/>
          </a:xfrm>
        </p:spPr>
        <p:txBody>
          <a:bodyPr/>
          <a:lstStyle/>
          <a:p>
            <a:r>
              <a:rPr lang="en" dirty="0" smtClean="0"/>
              <a:t>REFERENCES</a:t>
            </a:r>
            <a:endParaRPr lang="en-IN" dirty="0"/>
          </a:p>
        </p:txBody>
      </p:sp>
      <p:sp>
        <p:nvSpPr>
          <p:cNvPr id="3" name="Text Placeholder 2"/>
          <p:cNvSpPr>
            <a:spLocks noGrp="1"/>
          </p:cNvSpPr>
          <p:nvPr>
            <p:ph type="body" idx="1"/>
          </p:nvPr>
        </p:nvSpPr>
        <p:spPr>
          <a:xfrm>
            <a:off x="702900" y="857238"/>
            <a:ext cx="8012504" cy="3857651"/>
          </a:xfrm>
        </p:spPr>
        <p:txBody>
          <a:bodyPr/>
          <a:lstStyle/>
          <a:p>
            <a:pPr>
              <a:lnSpc>
                <a:spcPct val="150000"/>
              </a:lnSpc>
              <a:buFont typeface="Wingdings" pitchFamily="2" charset="2"/>
              <a:buChar char="§"/>
            </a:pPr>
            <a:r>
              <a:rPr lang="en-IN" b="1" dirty="0" smtClean="0"/>
              <a:t>Gatsby Documentation</a:t>
            </a:r>
            <a:endParaRPr lang="en-IN" dirty="0" smtClean="0"/>
          </a:p>
          <a:p>
            <a:pPr>
              <a:lnSpc>
                <a:spcPct val="150000"/>
              </a:lnSpc>
              <a:buNone/>
            </a:pPr>
            <a:r>
              <a:rPr lang="en-IN" dirty="0" smtClean="0"/>
              <a:t>	https://www.gatsbyjs.com/use-cases/technical-documentation</a:t>
            </a:r>
          </a:p>
          <a:p>
            <a:pPr>
              <a:lnSpc>
                <a:spcPct val="150000"/>
              </a:lnSpc>
              <a:buFont typeface="Wingdings" pitchFamily="2" charset="2"/>
              <a:buChar char="§"/>
            </a:pPr>
            <a:r>
              <a:rPr lang="en-IN" b="1" dirty="0" smtClean="0"/>
              <a:t>ReactJS Documentation</a:t>
            </a:r>
            <a:endParaRPr lang="en-IN" dirty="0" smtClean="0"/>
          </a:p>
          <a:p>
            <a:pPr>
              <a:lnSpc>
                <a:spcPct val="150000"/>
              </a:lnSpc>
              <a:buNone/>
            </a:pPr>
            <a:r>
              <a:rPr lang="en-US" dirty="0" smtClean="0"/>
              <a:t>	https://reactjs.org/docs/getting-started.html </a:t>
            </a:r>
          </a:p>
          <a:p>
            <a:pPr>
              <a:lnSpc>
                <a:spcPct val="150000"/>
              </a:lnSpc>
              <a:buFont typeface="Wingdings" pitchFamily="2" charset="2"/>
              <a:buChar char="§"/>
            </a:pPr>
            <a:r>
              <a:rPr lang="en-IN" b="1" dirty="0" smtClean="0"/>
              <a:t>Snipcart Documentation </a:t>
            </a:r>
            <a:endParaRPr lang="en-IN" dirty="0" smtClean="0"/>
          </a:p>
          <a:p>
            <a:pPr>
              <a:lnSpc>
                <a:spcPct val="150000"/>
              </a:lnSpc>
              <a:buNone/>
            </a:pPr>
            <a:r>
              <a:rPr lang="en-US" dirty="0" smtClean="0"/>
              <a:t>	https://docs.snipcart.com/v3</a:t>
            </a:r>
            <a:endParaRPr lang="en-IN" dirty="0" smtClean="0"/>
          </a:p>
          <a:p>
            <a:pPr>
              <a:lnSpc>
                <a:spcPct val="150000"/>
              </a:lnSpc>
              <a:buFont typeface="Wingdings" pitchFamily="2" charset="2"/>
              <a:buChar char="§"/>
            </a:pPr>
            <a:r>
              <a:rPr lang="en-IN" b="1" dirty="0" smtClean="0"/>
              <a:t>Formspree Documentation</a:t>
            </a:r>
            <a:endParaRPr lang="en-IN" dirty="0" smtClean="0"/>
          </a:p>
          <a:p>
            <a:pPr>
              <a:lnSpc>
                <a:spcPct val="150000"/>
              </a:lnSpc>
              <a:buNone/>
            </a:pPr>
            <a:r>
              <a:rPr lang="en-US" dirty="0" smtClean="0"/>
              <a:t>	https://formspree.io/formbutton/docs</a:t>
            </a:r>
            <a:endParaRPr lang="en-IN" dirty="0" smtClean="0"/>
          </a:p>
          <a:p>
            <a:pPr>
              <a:lnSpc>
                <a:spcPct val="150000"/>
              </a:lnSpc>
              <a:buFont typeface="Wingdings" pitchFamily="2" charset="2"/>
              <a:buChar char="§"/>
            </a:pPr>
            <a:r>
              <a:rPr lang="en-IN" b="1" dirty="0" smtClean="0"/>
              <a:t>Bootstrap Documentation </a:t>
            </a:r>
            <a:endParaRPr lang="en-IN" dirty="0" smtClean="0"/>
          </a:p>
          <a:p>
            <a:pPr>
              <a:lnSpc>
                <a:spcPct val="150000"/>
              </a:lnSpc>
              <a:buNone/>
            </a:pPr>
            <a:r>
              <a:rPr lang="en-US" dirty="0" smtClean="0"/>
              <a:t>	https://bootstrapdocs.com/v3.3.0/docs/getting-started</a:t>
            </a:r>
          </a:p>
          <a:p>
            <a:pPr>
              <a:lnSpc>
                <a:spcPct val="150000"/>
              </a:lnSpc>
              <a:buFont typeface="Wingdings" pitchFamily="2" charset="2"/>
              <a:buChar char="§"/>
            </a:pPr>
            <a:r>
              <a:rPr lang="en-IN" b="1" dirty="0" smtClean="0"/>
              <a:t>ReactJS Full Course</a:t>
            </a:r>
          </a:p>
          <a:p>
            <a:pPr>
              <a:lnSpc>
                <a:spcPct val="150000"/>
              </a:lnSpc>
              <a:buNone/>
            </a:pPr>
            <a:r>
              <a:rPr lang="en-IN" dirty="0" smtClean="0"/>
              <a:t>	https://youtu.be/4UZrsTqkcW4 </a:t>
            </a:r>
          </a:p>
          <a:p>
            <a:pPr>
              <a:lnSpc>
                <a:spcPct val="150000"/>
              </a:lnSpc>
              <a:buFont typeface="Wingdings" pitchFamily="2" charset="2"/>
              <a:buChar char="§"/>
            </a:pPr>
            <a:r>
              <a:rPr lang="en-US" dirty="0" smtClean="0"/>
              <a:t>https://en.wikipedia.org/wiki/</a:t>
            </a:r>
            <a:endParaRPr lang="en-IN" dirty="0" smtClean="0"/>
          </a:p>
          <a:p>
            <a:pPr>
              <a:buFont typeface="Wingdings" pitchFamily="2" charset="2"/>
              <a:buChar char="§"/>
            </a:pPr>
            <a:endParaRPr lang="en-IN" dirty="0" smtClean="0"/>
          </a:p>
          <a:p>
            <a:pPr>
              <a:spcBef>
                <a:spcPts val="600"/>
              </a:spcBef>
              <a:spcAft>
                <a:spcPts val="600"/>
              </a:spcAft>
              <a:buFont typeface="Wingdings" pitchFamily="2" charset="2"/>
              <a:buChar char="§"/>
            </a:pPr>
            <a:endParaRPr lang="en-IN" dirty="0" smtClean="0"/>
          </a:p>
          <a:p>
            <a:pPr>
              <a:spcBef>
                <a:spcPts val="600"/>
              </a:spcBef>
              <a:spcAft>
                <a:spcPts val="600"/>
              </a:spcAft>
              <a:buNone/>
            </a:pPr>
            <a:endParaRPr lang="en-IN" dirty="0" smtClean="0"/>
          </a:p>
          <a:p>
            <a:pPr>
              <a:buNone/>
            </a:pPr>
            <a:endParaRPr lang="en-IN" dirty="0"/>
          </a:p>
        </p:txBody>
      </p:sp>
    </p:spTree>
  </p:cSld>
  <p:clrMapOvr>
    <a:masterClrMapping/>
  </p:clrMapOvr>
  <p:transition spd="med">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1571618"/>
            <a:ext cx="6261600" cy="1362000"/>
          </a:xfrm>
        </p:spPr>
        <p:txBody>
          <a:bodyPr/>
          <a:lstStyle/>
          <a:p>
            <a:r>
              <a:rPr lang="en-IN" dirty="0" smtClean="0"/>
              <a:t>Thank You!</a:t>
            </a:r>
            <a:endParaRPr lang="en-IN" dirty="0"/>
          </a:p>
        </p:txBody>
      </p:sp>
    </p:spTree>
  </p:cSld>
  <p:clrMapOvr>
    <a:masterClrMapping/>
  </p:clrMapOvr>
  <p:transition spd="med">
    <p:split dir="in"/>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1117650" y="1071552"/>
            <a:ext cx="7597754" cy="3939255"/>
          </a:xfrm>
        </p:spPr>
        <p:txBody>
          <a:bodyPr/>
          <a:lstStyle/>
          <a:p>
            <a:pPr algn="l">
              <a:buFont typeface="Wingdings" pitchFamily="2" charset="2"/>
              <a:buChar char="§"/>
            </a:pPr>
            <a:r>
              <a:rPr lang="en-IN" dirty="0" smtClean="0"/>
              <a:t>JavaScript is a cross-platform, object-oriented scripting language used to make web pages interactive </a:t>
            </a:r>
          </a:p>
          <a:p>
            <a:pPr algn="l"/>
            <a:endParaRPr lang="en-IN" dirty="0" smtClean="0"/>
          </a:p>
          <a:p>
            <a:pPr algn="l">
              <a:buFont typeface="Wingdings" pitchFamily="2" charset="2"/>
              <a:buChar char="§"/>
            </a:pPr>
            <a:r>
              <a:rPr lang="en-IN" dirty="0" smtClean="0"/>
              <a:t>There are also more advanced server side versions of JavaScript such as Node.js, which allow you to add more functionality to a website than downloading files (such as real time collaboration between multiple computers). </a:t>
            </a:r>
          </a:p>
          <a:p>
            <a:pPr algn="l"/>
            <a:endParaRPr lang="en-IN" dirty="0" smtClean="0"/>
          </a:p>
          <a:p>
            <a:pPr algn="l">
              <a:buFont typeface="Wingdings" pitchFamily="2" charset="2"/>
              <a:buChar char="§"/>
            </a:pPr>
            <a:r>
              <a:rPr lang="en-IN" dirty="0" smtClean="0"/>
              <a:t>Client-side JavaScript extends the core language by supplying objects to control a browser and its Document Object Model (DOM). </a:t>
            </a:r>
          </a:p>
          <a:p>
            <a:pPr algn="l"/>
            <a:endParaRPr lang="en-IN" dirty="0" smtClean="0"/>
          </a:p>
          <a:p>
            <a:pPr algn="l">
              <a:buFont typeface="Wingdings" pitchFamily="2" charset="2"/>
              <a:buChar char="§"/>
            </a:pPr>
            <a:r>
              <a:rPr lang="en-IN" dirty="0" smtClean="0"/>
              <a:t>Server-side JavaScript extends the core language by supplying objects relevant to running JavaScript on a server. </a:t>
            </a:r>
          </a:p>
          <a:p>
            <a:pPr algn="l"/>
            <a:endParaRPr lang="en-IN" dirty="0" smtClean="0"/>
          </a:p>
          <a:p>
            <a:pPr algn="l">
              <a:buFont typeface="Wingdings" pitchFamily="2" charset="2"/>
              <a:buChar char="§"/>
            </a:pPr>
            <a:r>
              <a:rPr lang="en-IN" dirty="0" smtClean="0"/>
              <a:t>Many library developers provide both development and production versions of their libraries. </a:t>
            </a:r>
            <a:endParaRPr lang="en-IN" dirty="0"/>
          </a:p>
        </p:txBody>
      </p:sp>
      <p:sp>
        <p:nvSpPr>
          <p:cNvPr id="6" name="Title 5"/>
          <p:cNvSpPr>
            <a:spLocks noGrp="1"/>
          </p:cNvSpPr>
          <p:nvPr>
            <p:ph type="title"/>
          </p:nvPr>
        </p:nvSpPr>
        <p:spPr>
          <a:xfrm>
            <a:off x="571472" y="281075"/>
            <a:ext cx="8260853" cy="572700"/>
          </a:xfrm>
        </p:spPr>
        <p:txBody>
          <a:bodyPr/>
          <a:lstStyle/>
          <a:p>
            <a:r>
              <a:rPr lang="en-IN" dirty="0" smtClean="0"/>
              <a:t>Introduction to JavaScript</a:t>
            </a:r>
            <a:endParaRPr lang="en-IN" dirty="0"/>
          </a:p>
        </p:txBody>
      </p:sp>
      <p:pic>
        <p:nvPicPr>
          <p:cNvPr id="8" name="Picture 7" descr="download (6).png"/>
          <p:cNvPicPr>
            <a:picLocks noChangeAspect="1"/>
          </p:cNvPicPr>
          <p:nvPr/>
        </p:nvPicPr>
        <p:blipFill>
          <a:blip r:embed="rId2"/>
          <a:stretch>
            <a:fillRect/>
          </a:stretch>
        </p:blipFill>
        <p:spPr>
          <a:xfrm>
            <a:off x="7786710" y="142858"/>
            <a:ext cx="1000142" cy="1000142"/>
          </a:xfrm>
          <a:prstGeom prst="rect">
            <a:avLst/>
          </a:prstGeom>
        </p:spPr>
      </p:pic>
    </p:spTree>
  </p:cSld>
  <p:clrMapOvr>
    <a:masterClrMapping/>
  </p:clrMapOvr>
  <p:transition spd="med">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a:xfrm>
            <a:off x="1117650" y="1142990"/>
            <a:ext cx="7597754" cy="3867817"/>
          </a:xfrm>
        </p:spPr>
        <p:txBody>
          <a:bodyPr/>
          <a:lstStyle/>
          <a:p>
            <a:pPr algn="l">
              <a:buFont typeface="Wingdings" pitchFamily="2" charset="2"/>
              <a:buChar char="§"/>
            </a:pPr>
            <a:r>
              <a:rPr lang="en-IN" dirty="0" smtClean="0"/>
              <a:t>ReactJS is a declarative, efficient, and flexible JavaScript library for building reusable UI components. It is an open-source, component-based front end library responsible only for the view layer of the application.</a:t>
            </a:r>
          </a:p>
          <a:p>
            <a:pPr algn="l"/>
            <a:endParaRPr lang="en-IN" dirty="0" smtClean="0"/>
          </a:p>
          <a:p>
            <a:pPr algn="l">
              <a:buFont typeface="Wingdings" pitchFamily="2" charset="2"/>
              <a:buChar char="§"/>
            </a:pPr>
            <a:r>
              <a:rPr lang="en-IN" dirty="0" smtClean="0"/>
              <a:t>Today, most of the websites are built using MVC (model view controller) architecture. </a:t>
            </a:r>
          </a:p>
          <a:p>
            <a:pPr algn="l"/>
            <a:endParaRPr lang="en-IN" dirty="0" smtClean="0"/>
          </a:p>
          <a:p>
            <a:pPr algn="l">
              <a:buFont typeface="Wingdings" pitchFamily="2" charset="2"/>
              <a:buChar char="§"/>
            </a:pPr>
            <a:r>
              <a:rPr lang="en-IN" dirty="0" smtClean="0"/>
              <a:t>In MVC architecture, React denotes 'V' which stands for view, whereas the architecture is provided by the Redux or Flux. </a:t>
            </a:r>
          </a:p>
          <a:p>
            <a:pPr algn="l"/>
            <a:endParaRPr lang="en-IN" dirty="0" smtClean="0"/>
          </a:p>
          <a:p>
            <a:pPr algn="l">
              <a:buFont typeface="Wingdings" pitchFamily="2" charset="2"/>
              <a:buChar char="§"/>
            </a:pPr>
            <a:r>
              <a:rPr lang="en-IN" dirty="0" smtClean="0"/>
              <a:t>A ReactJS application is made up of multiple components, each component responsible for outputting a small, reusable piece of HTML code. The components are the heart of all React applications. </a:t>
            </a:r>
          </a:p>
          <a:p>
            <a:pPr algn="l"/>
            <a:endParaRPr lang="en-IN" dirty="0" smtClean="0"/>
          </a:p>
          <a:p>
            <a:pPr algn="l">
              <a:buFont typeface="Wingdings" pitchFamily="2" charset="2"/>
              <a:buChar char="§"/>
            </a:pPr>
            <a:r>
              <a:rPr lang="en-IN" dirty="0" smtClean="0"/>
              <a:t>ReactJS uses virtual DOM based mechanism to fill data in HTML DOM. The virtual DOM works fast as it only changes individual DOM elements instead of reloading complete DOM every time. </a:t>
            </a:r>
          </a:p>
          <a:p>
            <a:pPr algn="l">
              <a:buFont typeface="Wingdings" pitchFamily="2" charset="2"/>
              <a:buChar char="§"/>
            </a:pPr>
            <a:endParaRPr lang="en-IN" dirty="0"/>
          </a:p>
        </p:txBody>
      </p:sp>
      <p:sp>
        <p:nvSpPr>
          <p:cNvPr id="6" name="Title 5"/>
          <p:cNvSpPr>
            <a:spLocks noGrp="1"/>
          </p:cNvSpPr>
          <p:nvPr>
            <p:ph type="title"/>
          </p:nvPr>
        </p:nvSpPr>
        <p:spPr>
          <a:xfrm>
            <a:off x="642910" y="281075"/>
            <a:ext cx="8189415" cy="572700"/>
          </a:xfrm>
        </p:spPr>
        <p:txBody>
          <a:bodyPr/>
          <a:lstStyle/>
          <a:p>
            <a:r>
              <a:rPr lang="en-IN" dirty="0" smtClean="0"/>
              <a:t>Introduction to ReactJS</a:t>
            </a:r>
            <a:br>
              <a:rPr lang="en-IN" dirty="0" smtClean="0"/>
            </a:br>
            <a:endParaRPr lang="en-IN" dirty="0"/>
          </a:p>
        </p:txBody>
      </p:sp>
      <p:pic>
        <p:nvPicPr>
          <p:cNvPr id="7" name="Picture 6" descr="download (1).png"/>
          <p:cNvPicPr>
            <a:picLocks noChangeAspect="1"/>
          </p:cNvPicPr>
          <p:nvPr/>
        </p:nvPicPr>
        <p:blipFill>
          <a:blip r:embed="rId2"/>
          <a:stretch>
            <a:fillRect/>
          </a:stretch>
        </p:blipFill>
        <p:spPr>
          <a:xfrm>
            <a:off x="7500958" y="142858"/>
            <a:ext cx="1271588" cy="900113"/>
          </a:xfrm>
          <a:prstGeom prst="rect">
            <a:avLst/>
          </a:prstGeom>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5"/>
          <p:cNvSpPr txBox="1">
            <a:spLocks noGrp="1"/>
          </p:cNvSpPr>
          <p:nvPr>
            <p:ph type="title"/>
          </p:nvPr>
        </p:nvSpPr>
        <p:spPr>
          <a:xfrm>
            <a:off x="2493150" y="1445325"/>
            <a:ext cx="4157700" cy="18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13%</a:t>
            </a:r>
            <a:endParaRPr/>
          </a:p>
        </p:txBody>
      </p:sp>
      <p:sp>
        <p:nvSpPr>
          <p:cNvPr id="529" name="Google Shape;529;p45"/>
          <p:cNvSpPr txBox="1">
            <a:spLocks noGrp="1"/>
          </p:cNvSpPr>
          <p:nvPr>
            <p:ph type="title" idx="2"/>
          </p:nvPr>
        </p:nvSpPr>
        <p:spPr>
          <a:xfrm>
            <a:off x="1928794" y="3695750"/>
            <a:ext cx="5857916" cy="1090578"/>
          </a:xfrm>
          <a:prstGeom prst="rect">
            <a:avLst/>
          </a:prstGeom>
        </p:spPr>
        <p:txBody>
          <a:bodyPr spcFirstLastPara="1" wrap="square" lIns="91425" tIns="91425" rIns="91425" bIns="91425" anchor="ctr" anchorCtr="0">
            <a:noAutofit/>
          </a:bodyPr>
          <a:lstStyle/>
          <a:p>
            <a:pPr lvl="0"/>
            <a:r>
              <a:rPr lang="en-IN" b="0" dirty="0" smtClean="0"/>
              <a:t>Web development is also a rapidly expanding industry. Between now and 2028, the employment of web developers is expected to </a:t>
            </a:r>
            <a:r>
              <a:rPr lang="en-IN" dirty="0" smtClean="0"/>
              <a:t>grow by 13 percent.</a:t>
            </a:r>
            <a:endParaRPr/>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Literature Survey</a:t>
            </a:r>
            <a:endParaRPr lang="en-IN" dirty="0"/>
          </a:p>
        </p:txBody>
      </p:sp>
      <p:pic>
        <p:nvPicPr>
          <p:cNvPr id="7" name="Picture 6" descr="Screenshot (112).png"/>
          <p:cNvPicPr>
            <a:picLocks noChangeAspect="1"/>
          </p:cNvPicPr>
          <p:nvPr/>
        </p:nvPicPr>
        <p:blipFill>
          <a:blip r:embed="rId2"/>
          <a:srcRect l="25781" t="36104" r="11718" b="11092"/>
          <a:stretch>
            <a:fillRect/>
          </a:stretch>
        </p:blipFill>
        <p:spPr>
          <a:xfrm>
            <a:off x="853466" y="1142991"/>
            <a:ext cx="7861938" cy="3734420"/>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0034" y="281075"/>
            <a:ext cx="8332291" cy="572700"/>
          </a:xfrm>
        </p:spPr>
        <p:txBody>
          <a:bodyPr/>
          <a:lstStyle/>
          <a:p>
            <a:r>
              <a:rPr lang="en-IN" dirty="0" smtClean="0"/>
              <a:t>Literature Survey</a:t>
            </a:r>
            <a:endParaRPr lang="en-IN" dirty="0"/>
          </a:p>
        </p:txBody>
      </p:sp>
      <p:pic>
        <p:nvPicPr>
          <p:cNvPr id="7" name="Picture 6" descr="Screenshot (113).png"/>
          <p:cNvPicPr>
            <a:picLocks noChangeAspect="1"/>
          </p:cNvPicPr>
          <p:nvPr/>
        </p:nvPicPr>
        <p:blipFill>
          <a:blip r:embed="rId2"/>
          <a:srcRect l="25781" t="34715" r="11718" b="13871"/>
          <a:stretch>
            <a:fillRect/>
          </a:stretch>
        </p:blipFill>
        <p:spPr>
          <a:xfrm>
            <a:off x="857224" y="1092089"/>
            <a:ext cx="8001056" cy="3700489"/>
          </a:xfrm>
          <a:prstGeom prst="rect">
            <a:avLst/>
          </a:prstGeom>
        </p:spPr>
      </p:pic>
    </p:spTree>
  </p:cSld>
  <p:clrMapOvr>
    <a:masterClrMapping/>
  </p:clrMapOvr>
  <p:transition spd="med">
    <p:wipe/>
  </p:transition>
  <p:timing>
    <p:tnLst>
      <p:par>
        <p:cTn id="1" dur="indefinite" restart="never" nodeType="tmRoot"/>
      </p:par>
    </p:tnLst>
  </p:timing>
</p:sld>
</file>

<file path=ppt/theme/theme1.xml><?xml version="1.0" encoding="utf-8"?>
<a:theme xmlns:a="http://schemas.openxmlformats.org/drawingml/2006/main" name="Livine Meeting by Slidesgo">
  <a:themeElements>
    <a:clrScheme name="Simple Light">
      <a:dk1>
        <a:srgbClr val="000000"/>
      </a:dk1>
      <a:lt1>
        <a:srgbClr val="FFFFFF"/>
      </a:lt1>
      <a:dk2>
        <a:srgbClr val="595959"/>
      </a:dk2>
      <a:lt2>
        <a:srgbClr val="EEEEEE"/>
      </a:lt2>
      <a:accent1>
        <a:srgbClr val="27316F"/>
      </a:accent1>
      <a:accent2>
        <a:srgbClr val="75C4C0"/>
      </a:accent2>
      <a:accent3>
        <a:srgbClr val="FFC800"/>
      </a:accent3>
      <a:accent4>
        <a:srgbClr val="595959"/>
      </a:accent4>
      <a:accent5>
        <a:srgbClr val="C2C2C2"/>
      </a:accent5>
      <a:accent6>
        <a:srgbClr val="F2F2F2"/>
      </a:accent6>
      <a:hlink>
        <a:srgbClr val="75C4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1314</Words>
  <Application>Microsoft Office PowerPoint</Application>
  <PresentationFormat>On-screen Show (16:9)</PresentationFormat>
  <Paragraphs>290</Paragraphs>
  <Slides>49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Montserrat</vt:lpstr>
      <vt:lpstr>Wingdings</vt:lpstr>
      <vt:lpstr>Times New Roman</vt:lpstr>
      <vt:lpstr>Livine Meeting by Slidesgo</vt:lpstr>
      <vt:lpstr>PROJECT  IS802</vt:lpstr>
      <vt:lpstr>AGENDA</vt:lpstr>
      <vt:lpstr>SECTION 1</vt:lpstr>
      <vt:lpstr>INTRODUCTION</vt:lpstr>
      <vt:lpstr>Introduction to JavaScript</vt:lpstr>
      <vt:lpstr>Introduction to ReactJS </vt:lpstr>
      <vt:lpstr>13%</vt:lpstr>
      <vt:lpstr>Literature Survey</vt:lpstr>
      <vt:lpstr>Literature Survey</vt:lpstr>
      <vt:lpstr>SECTION 2</vt:lpstr>
      <vt:lpstr>Problem Statement</vt:lpstr>
      <vt:lpstr>Objectives</vt:lpstr>
      <vt:lpstr>SECTION 3</vt:lpstr>
      <vt:lpstr>Platforms and Tools</vt:lpstr>
      <vt:lpstr>Platforms and Tools</vt:lpstr>
      <vt:lpstr>Platforms and Tools</vt:lpstr>
      <vt:lpstr>Platforms and Tools</vt:lpstr>
      <vt:lpstr>System Requirements Specification</vt:lpstr>
      <vt:lpstr>System Requirements Specification</vt:lpstr>
      <vt:lpstr>SECTION 4</vt:lpstr>
      <vt:lpstr>Data Flow Diagrams</vt:lpstr>
      <vt:lpstr>Data Flow Diagrams</vt:lpstr>
      <vt:lpstr>Data Flow Diagrams</vt:lpstr>
      <vt:lpstr>Data Flow Diagrams</vt:lpstr>
      <vt:lpstr>Slide 25</vt:lpstr>
      <vt:lpstr>SECTION 5</vt:lpstr>
      <vt:lpstr>Implementation</vt:lpstr>
      <vt:lpstr>Implementation</vt:lpstr>
      <vt:lpstr>Implementation </vt:lpstr>
      <vt:lpstr>Implementation </vt:lpstr>
      <vt:lpstr>SECTION 6</vt:lpstr>
      <vt:lpstr>Testing</vt:lpstr>
      <vt:lpstr>SECTION 7</vt:lpstr>
      <vt:lpstr>User Manual</vt:lpstr>
      <vt:lpstr>QR Code</vt:lpstr>
      <vt:lpstr>SECTION 8</vt:lpstr>
      <vt:lpstr>Snapshots</vt:lpstr>
      <vt:lpstr>Snapshots</vt:lpstr>
      <vt:lpstr>Snapshots</vt:lpstr>
      <vt:lpstr>Snapshots</vt:lpstr>
      <vt:lpstr>Snapshots</vt:lpstr>
      <vt:lpstr>Snapshots</vt:lpstr>
      <vt:lpstr>Snapshots</vt:lpstr>
      <vt:lpstr>Snapshots</vt:lpstr>
      <vt:lpstr>CONCLUSION</vt:lpstr>
      <vt:lpstr>FUTURE SCOPE</vt:lpstr>
      <vt:lpstr>REFERENCES</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LIVINE MEETING</dc:title>
  <dc:creator>Chandan H R</dc:creator>
  <cp:lastModifiedBy>HP</cp:lastModifiedBy>
  <cp:revision>124</cp:revision>
  <dcterms:modified xsi:type="dcterms:W3CDTF">2021-11-03T07:50:12Z</dcterms:modified>
</cp:coreProperties>
</file>